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63" r:id="rId6"/>
    <p:sldId id="264" r:id="rId7"/>
    <p:sldId id="266" r:id="rId8"/>
    <p:sldId id="259" r:id="rId9"/>
    <p:sldId id="261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0E16"/>
    <a:srgbClr val="470508"/>
    <a:srgbClr val="521C06"/>
    <a:srgbClr val="34122A"/>
    <a:srgbClr val="0E071A"/>
    <a:srgbClr val="B13E0E"/>
    <a:srgbClr val="95337A"/>
    <a:srgbClr val="A5393B"/>
    <a:srgbClr val="F67E47"/>
    <a:srgbClr val="B42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5" autoAdjust="0"/>
    <p:restoredTop sz="94660"/>
  </p:normalViewPr>
  <p:slideViewPr>
    <p:cSldViewPr snapToGrid="0">
      <p:cViewPr>
        <p:scale>
          <a:sx n="66" d="100"/>
          <a:sy n="66" d="100"/>
        </p:scale>
        <p:origin x="4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CD301-D1A3-E815-A31A-314D45E14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90051-1172-C429-836A-097CF969C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672F3-2387-5741-C89F-234335557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9B9B-D1BB-4853-8AA3-C0CD7A20B40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6034A-ED5E-F690-FFB7-6B66196D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4AB73-D507-0518-B0C4-F3EE8753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FD60-3ECA-40D0-994D-D1B246632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028C1-7560-6292-D1ED-C672372E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0140A-D6F3-2260-4006-7A78DB6BA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34ED2-FA2D-FA81-F078-FA2DE975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9B9B-D1BB-4853-8AA3-C0CD7A20B40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1C094-90B5-8757-91EA-3091CC185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01DD7-58D8-6ECC-7AD6-4D82CF96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FD60-3ECA-40D0-994D-D1B246632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23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8D7A43-D444-5EFD-07DF-8BFA360DED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5E989-AC97-5D9F-E9DE-88F9FD5B7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D020C-99D8-5217-2DD3-4468394F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9B9B-D1BB-4853-8AA3-C0CD7A20B40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6CAB9-4632-5D94-2F9F-F326D73E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67DD3-06C2-E193-3832-8875C4F4F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FD60-3ECA-40D0-994D-D1B246632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6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E2D5-0FD9-50CA-C8A1-16D66821F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27E7B-ADED-936D-D8B5-F8E599969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B05F5-6981-01D4-2FE8-3A16B9AE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9B9B-D1BB-4853-8AA3-C0CD7A20B40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2F1D2-7E74-911A-69CF-75203492F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D5366-763C-FC96-CE70-442C12C5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FD60-3ECA-40D0-994D-D1B246632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2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3D24-DBB4-097E-75A7-8572C143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79778-F9A7-91A9-857B-C931177C5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72E86-A4C8-BF10-043B-0CA17C6F4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9B9B-D1BB-4853-8AA3-C0CD7A20B40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96019-5B1F-BD6D-630E-9EF228252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39BD7-3C41-B6AE-DA5B-64FE9ED1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FD60-3ECA-40D0-994D-D1B246632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72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A7067-1608-8CE0-469D-B81CEF8F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A7BEA-F498-03F5-796D-A91ECFE74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41EED3-E946-5636-CDA3-45B691519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71D0B-5C62-2114-4E5A-A0732A77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9B9B-D1BB-4853-8AA3-C0CD7A20B40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45B5C-4D60-3F21-338B-C57D3820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90A6E-A69C-29C9-C685-8E0D92E8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FD60-3ECA-40D0-994D-D1B246632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58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02D2-89B6-EB53-47B7-A6D7501D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652C3-3F5D-ACD9-9C28-A6C2B8014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9E888-883C-DD3E-5C41-A73C28D7B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05DBA9-9493-5C85-4AA3-DBF5F8694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1AC2D1-A096-BEB8-B565-D99E17839A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9D92AD-8760-F8FD-B2C5-7FED5E752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9B9B-D1BB-4853-8AA3-C0CD7A20B40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81D8EC-2352-BA40-D406-EC444E42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34423-90B9-1E80-3623-DC227F47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FD60-3ECA-40D0-994D-D1B246632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7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C0C98-1AFE-C6BE-AB81-2ACF064E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AAFD05-C581-C483-FBAE-E9F2E68E5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9B9B-D1BB-4853-8AA3-C0CD7A20B40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4861A-6568-EFF9-177C-044E9CCA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84949-B2E0-F070-2EBB-26749715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FD60-3ECA-40D0-994D-D1B246632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81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297730-CB8F-6AE5-8120-E2C082FE3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9B9B-D1BB-4853-8AA3-C0CD7A20B40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EE5820-F0C0-BD40-92DD-7D1E2F9EE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EC33E-7B8F-F015-650A-348A8506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FD60-3ECA-40D0-994D-D1B246632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87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492F-AE48-2677-7A37-6B3654B46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EEAC1-44C5-DB3D-7D2C-F5F098B1F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50C6B-2257-60B4-D1B5-BE5BC5AF9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C32CC-69C9-0802-C4C3-07984E572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9B9B-D1BB-4853-8AA3-C0CD7A20B40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A3A0B-4B4C-226C-E9C9-C451E647B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7E8F7-9CDD-61D0-506A-9AC26D43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FD60-3ECA-40D0-994D-D1B246632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1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A0361-E27F-BF59-BD46-DA5D267B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3134AD-4DBA-257A-03F7-45813B289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1ED8-D345-EA62-086B-6DA63ADC5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9976C-A8C0-C47D-A63D-F3FDB4C5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9B9B-D1BB-4853-8AA3-C0CD7A20B40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405E0-02AB-36EF-9FDF-CBDD6A1E6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7E9E68-923F-52CA-E3D7-463DA47B5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FD60-3ECA-40D0-994D-D1B246632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88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582927-61D5-A506-45C9-324C4FCD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C46D7-B52B-8F88-0038-597E40902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7E7D1-6FE2-244E-9E1A-CEA18317A9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6D9B9B-D1BB-4853-8AA3-C0CD7A20B40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F241-D3C2-0073-6615-09DC993F2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F5D68-1F28-9B06-ADA6-3F0916283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34FD60-3ECA-40D0-994D-D1B246632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35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sv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6.sv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6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6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image" Target="../media/image5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7.png"/><Relationship Id="rId3" Type="http://schemas.openxmlformats.org/officeDocument/2006/relationships/image" Target="../media/image6.svg"/><Relationship Id="rId7" Type="http://schemas.openxmlformats.org/officeDocument/2006/relationships/image" Target="../media/image43.png"/><Relationship Id="rId12" Type="http://schemas.openxmlformats.org/officeDocument/2006/relationships/image" Target="../media/image34.png"/><Relationship Id="rId2" Type="http://schemas.openxmlformats.org/officeDocument/2006/relationships/image" Target="../media/image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32.png"/><Relationship Id="rId15" Type="http://schemas.openxmlformats.org/officeDocument/2006/relationships/image" Target="../media/image33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5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4f82bcb30480a1501f5fcc6d897a365">
            <a:hlinkClick r:id="" action="ppaction://media"/>
            <a:extLst>
              <a:ext uri="{FF2B5EF4-FFF2-40B4-BE49-F238E27FC236}">
                <a16:creationId xmlns:a16="http://schemas.microsoft.com/office/drawing/2014/main" id="{14C5D3C7-AED9-0FCB-05D9-46B32D5489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40000" contrast="40000"/>
          </a:blip>
          <a:stretch>
            <a:fillRect/>
          </a:stretch>
        </p:blipFill>
        <p:spPr>
          <a:xfrm rot="5400000">
            <a:off x="-1926731" y="-11912484"/>
            <a:ext cx="18027756" cy="320493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CC7F86-CC72-A108-6C31-84D00864A904}"/>
              </a:ext>
            </a:extLst>
          </p:cNvPr>
          <p:cNvSpPr/>
          <p:nvPr/>
        </p:nvSpPr>
        <p:spPr>
          <a:xfrm>
            <a:off x="-683420" y="313215"/>
            <a:ext cx="13558840" cy="762684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8000">
                <a:srgbClr val="000000"/>
              </a:gs>
              <a:gs pos="44000">
                <a:schemeClr val="tx1">
                  <a:alpha val="85000"/>
                </a:schemeClr>
              </a:gs>
              <a:gs pos="100000">
                <a:schemeClr val="tx1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B3F7ED-1F4D-AD16-97A5-403AEEBFB152}"/>
              </a:ext>
            </a:extLst>
          </p:cNvPr>
          <p:cNvSpPr txBox="1"/>
          <p:nvPr/>
        </p:nvSpPr>
        <p:spPr>
          <a:xfrm>
            <a:off x="-683420" y="2967335"/>
            <a:ext cx="13558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600" dirty="0">
                <a:solidFill>
                  <a:schemeClr val="bg1"/>
                </a:solidFill>
              </a:rPr>
              <a:t>CRIMSON SHROUD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1ED07B-C46C-D4B1-19DC-FE77A72F2435}"/>
              </a:ext>
            </a:extLst>
          </p:cNvPr>
          <p:cNvSpPr txBox="1"/>
          <p:nvPr/>
        </p:nvSpPr>
        <p:spPr>
          <a:xfrm>
            <a:off x="-683420" y="4371261"/>
            <a:ext cx="13558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gradFill flip="none" rotWithShape="1">
                  <a:gsLst>
                    <a:gs pos="0">
                      <a:srgbClr val="A53889"/>
                    </a:gs>
                    <a:gs pos="50000">
                      <a:srgbClr val="F02E39">
                        <a:alpha val="83922"/>
                      </a:srgbClr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</a:rPr>
              <a:t>Built.</a:t>
            </a:r>
            <a:r>
              <a:rPr lang="ru-RU" sz="3200" dirty="0">
                <a:gradFill flip="none" rotWithShape="1">
                  <a:gsLst>
                    <a:gs pos="0">
                      <a:srgbClr val="A53889"/>
                    </a:gs>
                    <a:gs pos="50000">
                      <a:srgbClr val="F02E39">
                        <a:alpha val="83922"/>
                      </a:srgbClr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</a:rPr>
              <a:t>     </a:t>
            </a:r>
            <a:r>
              <a:rPr lang="en-US" sz="3200" dirty="0">
                <a:gradFill flip="none" rotWithShape="1">
                  <a:gsLst>
                    <a:gs pos="0">
                      <a:srgbClr val="A53889"/>
                    </a:gs>
                    <a:gs pos="50000">
                      <a:srgbClr val="F02E39">
                        <a:alpha val="83922"/>
                      </a:srgbClr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</a:rPr>
              <a:t>Tested.</a:t>
            </a:r>
            <a:r>
              <a:rPr lang="ru-RU" sz="3200" dirty="0">
                <a:gradFill flip="none" rotWithShape="1">
                  <a:gsLst>
                    <a:gs pos="0">
                      <a:srgbClr val="A53889"/>
                    </a:gs>
                    <a:gs pos="50000">
                      <a:srgbClr val="F02E39">
                        <a:alpha val="83922"/>
                      </a:srgbClr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</a:rPr>
              <a:t>     </a:t>
            </a:r>
            <a:r>
              <a:rPr lang="en-US" sz="3200" dirty="0">
                <a:gradFill flip="none" rotWithShape="1">
                  <a:gsLst>
                    <a:gs pos="0">
                      <a:srgbClr val="A53889"/>
                    </a:gs>
                    <a:gs pos="50000">
                      <a:srgbClr val="F02E39"/>
                    </a:gs>
                    <a:gs pos="100000">
                      <a:srgbClr val="F67E47"/>
                    </a:gs>
                  </a:gsLst>
                  <a:lin ang="0" scaled="1"/>
                  <a:tileRect/>
                </a:gradFill>
              </a:rPr>
              <a:t>Trusted.</a:t>
            </a:r>
          </a:p>
        </p:txBody>
      </p:sp>
    </p:spTree>
    <p:extLst>
      <p:ext uri="{BB962C8B-B14F-4D97-AF65-F5344CB8AC3E}">
        <p14:creationId xmlns:p14="http://schemas.microsoft.com/office/powerpoint/2010/main" val="319038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4EA347-4C34-6787-BBA7-4C01EE02D1F9}"/>
              </a:ext>
            </a:extLst>
          </p:cNvPr>
          <p:cNvSpPr/>
          <p:nvPr/>
        </p:nvSpPr>
        <p:spPr>
          <a:xfrm>
            <a:off x="0" y="508958"/>
            <a:ext cx="12192000" cy="6349042"/>
          </a:xfrm>
          <a:prstGeom prst="rect">
            <a:avLst/>
          </a:prstGeom>
          <a:gradFill>
            <a:gsLst>
              <a:gs pos="81000">
                <a:srgbClr val="1C0A17"/>
              </a:gs>
              <a:gs pos="0">
                <a:srgbClr val="2B0305"/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7D7DC4-55B2-91C9-8D6D-50A6EEC6D8B9}"/>
              </a:ext>
            </a:extLst>
          </p:cNvPr>
          <p:cNvSpPr/>
          <p:nvPr/>
        </p:nvSpPr>
        <p:spPr>
          <a:xfrm>
            <a:off x="0" y="-58900"/>
            <a:ext cx="12192000" cy="567858"/>
          </a:xfrm>
          <a:prstGeom prst="rect">
            <a:avLst/>
          </a:prstGeom>
          <a:gradFill flip="none" rotWithShape="1">
            <a:gsLst>
              <a:gs pos="49000">
                <a:srgbClr val="B23E0A"/>
              </a:gs>
              <a:gs pos="0">
                <a:srgbClr val="95337B"/>
              </a:gs>
              <a:gs pos="100000">
                <a:srgbClr val="B60E16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18925-5DB8-F68D-8B2C-AD49263CF30B}"/>
              </a:ext>
            </a:extLst>
          </p:cNvPr>
          <p:cNvSpPr txBox="1"/>
          <p:nvPr/>
        </p:nvSpPr>
        <p:spPr>
          <a:xfrm>
            <a:off x="657225" y="1870043"/>
            <a:ext cx="7454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67E47"/>
                </a:solidFill>
              </a:rPr>
              <a:t>CRIMSON SHROUD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65D111-DBF7-09C0-603E-794F025F2C9B}"/>
              </a:ext>
            </a:extLst>
          </p:cNvPr>
          <p:cNvSpPr txBox="1"/>
          <p:nvPr/>
        </p:nvSpPr>
        <p:spPr>
          <a:xfrm>
            <a:off x="781050" y="2768216"/>
            <a:ext cx="585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- Новая эра приватности.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421E8-FAE4-FA89-A59B-D376FCD0A098}"/>
              </a:ext>
            </a:extLst>
          </p:cNvPr>
          <p:cNvSpPr txBox="1"/>
          <p:nvPr/>
        </p:nvSpPr>
        <p:spPr>
          <a:xfrm>
            <a:off x="133350" y="6272782"/>
            <a:ext cx="650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© 2025 </a:t>
            </a:r>
            <a:r>
              <a:rPr lang="en-US" sz="1200" dirty="0" err="1">
                <a:solidFill>
                  <a:schemeClr val="bg1"/>
                </a:solidFill>
              </a:rPr>
              <a:t>CrimsonShroud</a:t>
            </a:r>
            <a:r>
              <a:rPr lang="en-US" sz="1200" dirty="0">
                <a:solidFill>
                  <a:schemeClr val="bg1"/>
                </a:solidFill>
              </a:rPr>
              <a:t>. All rights reserved.</a:t>
            </a:r>
          </a:p>
          <a:p>
            <a:r>
              <a:rPr lang="en-US" sz="1200" dirty="0">
                <a:solidFill>
                  <a:schemeClr val="bg1"/>
                </a:solidFill>
              </a:rPr>
              <a:t>For additional information contact: zawh.abc@gmail.com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90D0EE8-48D1-6531-E0C0-E3DC95844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287" y="41409"/>
            <a:ext cx="367240" cy="3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37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4EA347-4C34-6787-BBA7-4C01EE02D1F9}"/>
              </a:ext>
            </a:extLst>
          </p:cNvPr>
          <p:cNvSpPr/>
          <p:nvPr/>
        </p:nvSpPr>
        <p:spPr>
          <a:xfrm>
            <a:off x="0" y="508958"/>
            <a:ext cx="6096000" cy="6349042"/>
          </a:xfrm>
          <a:prstGeom prst="rect">
            <a:avLst/>
          </a:prstGeom>
          <a:gradFill>
            <a:gsLst>
              <a:gs pos="81000">
                <a:srgbClr val="1C0A17"/>
              </a:gs>
              <a:gs pos="0">
                <a:srgbClr val="1C0A17"/>
              </a:gs>
              <a:gs pos="100000">
                <a:srgbClr val="2B030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25739B-E791-2C9F-D10B-73B312071846}"/>
              </a:ext>
            </a:extLst>
          </p:cNvPr>
          <p:cNvSpPr txBox="1"/>
          <p:nvPr/>
        </p:nvSpPr>
        <p:spPr>
          <a:xfrm>
            <a:off x="530524" y="2536448"/>
            <a:ext cx="503495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spc="600" dirty="0">
                <a:solidFill>
                  <a:srgbClr val="A538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</a:p>
          <a:p>
            <a:endParaRPr lang="ru-RU" b="1" dirty="0">
              <a:solidFill>
                <a:schemeClr val="bg1"/>
              </a:solidFill>
            </a:endParaRPr>
          </a:p>
          <a:p>
            <a:r>
              <a:rPr lang="ru-RU" sz="1200" dirty="0">
                <a:solidFill>
                  <a:schemeClr val="bg1"/>
                </a:solidFill>
              </a:rPr>
              <a:t>Сегодня пользователи сталкиваются с ограничением доступа не только к сайтам и сервисам, но и к инструментам для разработчиков (IDE, CI/CD, облачные платформы, API) и научной информации.</a:t>
            </a:r>
          </a:p>
          <a:p>
            <a:r>
              <a:rPr lang="ru-RU" sz="1200" dirty="0">
                <a:solidFill>
                  <a:schemeClr val="bg1"/>
                </a:solidFill>
              </a:rPr>
              <a:t>Это усложняет работу, обучение, тестирование и развитие IT-проектов, а также затрудняет свободный доступ к важным знаниям.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7D7DC4-55B2-91C9-8D6D-50A6EEC6D8B9}"/>
              </a:ext>
            </a:extLst>
          </p:cNvPr>
          <p:cNvSpPr/>
          <p:nvPr/>
        </p:nvSpPr>
        <p:spPr>
          <a:xfrm>
            <a:off x="0" y="-58900"/>
            <a:ext cx="12192000" cy="567858"/>
          </a:xfrm>
          <a:prstGeom prst="rect">
            <a:avLst/>
          </a:prstGeom>
          <a:gradFill flip="none" rotWithShape="1">
            <a:gsLst>
              <a:gs pos="49000">
                <a:srgbClr val="B23E0A"/>
              </a:gs>
              <a:gs pos="0">
                <a:srgbClr val="95337B"/>
              </a:gs>
              <a:gs pos="100000">
                <a:srgbClr val="B60E16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4E9D87A-99B5-2459-91AB-CD1537145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909" y="1728540"/>
            <a:ext cx="687598" cy="687598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0124203-E668-BC0D-799A-9F954930F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9" b="11089"/>
          <a:stretch/>
        </p:blipFill>
        <p:spPr bwMode="auto">
          <a:xfrm>
            <a:off x="6096000" y="508958"/>
            <a:ext cx="6096000" cy="634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BC3AD2-94FE-EBA6-AA6C-12DB84E6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87" y="41409"/>
            <a:ext cx="367240" cy="3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55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4EA347-4C34-6787-BBA7-4C01EE02D1F9}"/>
              </a:ext>
            </a:extLst>
          </p:cNvPr>
          <p:cNvSpPr/>
          <p:nvPr/>
        </p:nvSpPr>
        <p:spPr>
          <a:xfrm>
            <a:off x="0" y="508958"/>
            <a:ext cx="12192000" cy="6349042"/>
          </a:xfrm>
          <a:prstGeom prst="rect">
            <a:avLst/>
          </a:prstGeom>
          <a:gradFill>
            <a:gsLst>
              <a:gs pos="81000">
                <a:srgbClr val="1C0A17"/>
              </a:gs>
              <a:gs pos="0">
                <a:srgbClr val="1C0A17"/>
              </a:gs>
              <a:gs pos="100000">
                <a:srgbClr val="2B030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25739B-E791-2C9F-D10B-73B312071846}"/>
              </a:ext>
            </a:extLst>
          </p:cNvPr>
          <p:cNvSpPr txBox="1"/>
          <p:nvPr/>
        </p:nvSpPr>
        <p:spPr>
          <a:xfrm>
            <a:off x="0" y="928363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spc="600" dirty="0">
                <a:solidFill>
                  <a:srgbClr val="A538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 проекта</a:t>
            </a:r>
          </a:p>
          <a:p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7D7DC4-55B2-91C9-8D6D-50A6EEC6D8B9}"/>
              </a:ext>
            </a:extLst>
          </p:cNvPr>
          <p:cNvSpPr/>
          <p:nvPr/>
        </p:nvSpPr>
        <p:spPr>
          <a:xfrm>
            <a:off x="0" y="-58900"/>
            <a:ext cx="12192000" cy="567858"/>
          </a:xfrm>
          <a:prstGeom prst="rect">
            <a:avLst/>
          </a:prstGeom>
          <a:gradFill flip="none" rotWithShape="1">
            <a:gsLst>
              <a:gs pos="49000">
                <a:srgbClr val="B23E0A"/>
              </a:gs>
              <a:gs pos="0">
                <a:srgbClr val="95337B"/>
              </a:gs>
              <a:gs pos="100000">
                <a:srgbClr val="B60E16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4E9D87A-99B5-2459-91AB-CD1537145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575" y="5351006"/>
            <a:ext cx="687598" cy="687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DA641-9DF4-5BF7-BEB5-1186E123204A}"/>
              </a:ext>
            </a:extLst>
          </p:cNvPr>
          <p:cNvSpPr txBox="1"/>
          <p:nvPr/>
        </p:nvSpPr>
        <p:spPr>
          <a:xfrm>
            <a:off x="385575" y="3064844"/>
            <a:ext cx="24551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Обеспечить </a:t>
            </a:r>
            <a:r>
              <a:rPr lang="ru-RU" sz="1600" b="1" dirty="0">
                <a:solidFill>
                  <a:schemeClr val="bg1"/>
                </a:solidFill>
              </a:rPr>
              <a:t>безопасный и стабильный доступ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заблокированным ресурсам, научной и технической информации и обмену данных</a:t>
            </a:r>
            <a:r>
              <a:rPr lang="ru-RU" sz="1600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6A9EC9-9AD9-BA79-BD53-E28CBAD21865}"/>
              </a:ext>
            </a:extLst>
          </p:cNvPr>
          <p:cNvSpPr txBox="1"/>
          <p:nvPr/>
        </p:nvSpPr>
        <p:spPr>
          <a:xfrm>
            <a:off x="3226279" y="3064844"/>
            <a:ext cx="2320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Предоставить </a:t>
            </a:r>
            <a:r>
              <a:rPr lang="ru-RU" sz="1600" b="1" dirty="0">
                <a:solidFill>
                  <a:schemeClr val="bg1"/>
                </a:solidFill>
              </a:rPr>
              <a:t>гибкую платформу для интеграции VPN в собственные проекты</a:t>
            </a:r>
            <a:r>
              <a:rPr lang="ru-RU" sz="1600" dirty="0">
                <a:solidFill>
                  <a:schemeClr val="bg1"/>
                </a:solidFill>
              </a:rPr>
              <a:t> и сервисы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BEF453-53BC-CE6D-BA30-2F8B6370F8E1}"/>
              </a:ext>
            </a:extLst>
          </p:cNvPr>
          <p:cNvSpPr txBox="1"/>
          <p:nvPr/>
        </p:nvSpPr>
        <p:spPr>
          <a:xfrm>
            <a:off x="6288787" y="3064844"/>
            <a:ext cx="24551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Построить </a:t>
            </a:r>
            <a:r>
              <a:rPr lang="ru-RU" sz="1600" b="1" dirty="0">
                <a:solidFill>
                  <a:schemeClr val="bg1"/>
                </a:solidFill>
              </a:rPr>
              <a:t>масштабируемую и надёжную архитектуру</a:t>
            </a:r>
            <a:r>
              <a:rPr lang="ru-RU" sz="1600" dirty="0">
                <a:solidFill>
                  <a:schemeClr val="bg1"/>
                </a:solidFill>
              </a:rPr>
              <a:t>, пригодную для коммерческого и корпоративного использования.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F57FD7-ADEF-79F2-E1CB-E9E643FBAFCF}"/>
              </a:ext>
            </a:extLst>
          </p:cNvPr>
          <p:cNvSpPr txBox="1"/>
          <p:nvPr/>
        </p:nvSpPr>
        <p:spPr>
          <a:xfrm>
            <a:off x="9351295" y="3064844"/>
            <a:ext cx="24551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Обеспечить свободную </a:t>
            </a:r>
            <a:r>
              <a:rPr lang="ru-RU" sz="1600" b="1" dirty="0">
                <a:solidFill>
                  <a:schemeClr val="bg1"/>
                </a:solidFill>
              </a:rPr>
              <a:t>совместимость и открытость </a:t>
            </a:r>
            <a:r>
              <a:rPr lang="ru-RU" sz="1600" dirty="0">
                <a:solidFill>
                  <a:schemeClr val="bg1"/>
                </a:solidFill>
              </a:rPr>
              <a:t>к новым методам и протоколам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76F5E01-53C8-E14D-AA22-7C2D66EE3F62}"/>
              </a:ext>
            </a:extLst>
          </p:cNvPr>
          <p:cNvSpPr/>
          <p:nvPr/>
        </p:nvSpPr>
        <p:spPr>
          <a:xfrm>
            <a:off x="857025" y="2357995"/>
            <a:ext cx="316194" cy="316194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658BA4-1DAA-61DF-93E9-8AD993067C54}"/>
              </a:ext>
            </a:extLst>
          </p:cNvPr>
          <p:cNvSpPr/>
          <p:nvPr/>
        </p:nvSpPr>
        <p:spPr>
          <a:xfrm>
            <a:off x="4228435" y="2357995"/>
            <a:ext cx="316194" cy="316194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D72DDD-4F89-6597-7898-3A4FF4A4058E}"/>
              </a:ext>
            </a:extLst>
          </p:cNvPr>
          <p:cNvSpPr/>
          <p:nvPr/>
        </p:nvSpPr>
        <p:spPr>
          <a:xfrm>
            <a:off x="7011892" y="2357995"/>
            <a:ext cx="316194" cy="316194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076961B-C611-EB30-4C6C-B8D6EBC8FC3D}"/>
              </a:ext>
            </a:extLst>
          </p:cNvPr>
          <p:cNvSpPr/>
          <p:nvPr/>
        </p:nvSpPr>
        <p:spPr>
          <a:xfrm>
            <a:off x="10420763" y="2357995"/>
            <a:ext cx="316194" cy="316194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5392825-851D-6014-B721-3A801EC602B5}"/>
              </a:ext>
            </a:extLst>
          </p:cNvPr>
          <p:cNvCxnSpPr>
            <a:stCxn id="20" idx="6"/>
            <a:endCxn id="21" idx="2"/>
          </p:cNvCxnSpPr>
          <p:nvPr/>
        </p:nvCxnSpPr>
        <p:spPr>
          <a:xfrm>
            <a:off x="1173219" y="2516092"/>
            <a:ext cx="30552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CD62E-AF22-0703-B339-0DD97D8E939B}"/>
              </a:ext>
            </a:extLst>
          </p:cNvPr>
          <p:cNvCxnSpPr>
            <a:stCxn id="21" idx="6"/>
            <a:endCxn id="22" idx="2"/>
          </p:cNvCxnSpPr>
          <p:nvPr/>
        </p:nvCxnSpPr>
        <p:spPr>
          <a:xfrm>
            <a:off x="4544629" y="2516092"/>
            <a:ext cx="24672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C96FC3-AAA0-4746-FC09-EDF1F7AE38F5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7328086" y="2516092"/>
            <a:ext cx="30926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Graphic 37">
            <a:extLst>
              <a:ext uri="{FF2B5EF4-FFF2-40B4-BE49-F238E27FC236}">
                <a16:creationId xmlns:a16="http://schemas.microsoft.com/office/drawing/2014/main" id="{B5841635-E518-E58C-249F-C84C3A189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906" y="5351006"/>
            <a:ext cx="687599" cy="687599"/>
          </a:xfrm>
          <a:prstGeom prst="rect">
            <a:avLst/>
          </a:prstGeom>
        </p:spPr>
      </p:pic>
      <p:pic>
        <p:nvPicPr>
          <p:cNvPr id="3087" name="Picture 15" descr="Copilot Logo, symbol, meaning, history, PNG, brand">
            <a:extLst>
              <a:ext uri="{FF2B5EF4-FFF2-40B4-BE49-F238E27FC236}">
                <a16:creationId xmlns:a16="http://schemas.microsoft.com/office/drawing/2014/main" id="{5BA9AC20-2E6F-D0CA-9D4A-51CC93389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634" y="5351006"/>
            <a:ext cx="1222398" cy="68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398B5CD-4286-B5C6-35E7-A0B459EC78EF}"/>
              </a:ext>
            </a:extLst>
          </p:cNvPr>
          <p:cNvSpPr txBox="1"/>
          <p:nvPr/>
        </p:nvSpPr>
        <p:spPr>
          <a:xfrm>
            <a:off x="3663121" y="5444865"/>
            <a:ext cx="3510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67E47"/>
                </a:solidFill>
              </a:rPr>
              <a:t>CS-INSIDE</a:t>
            </a:r>
          </a:p>
        </p:txBody>
      </p:sp>
      <p:pic>
        <p:nvPicPr>
          <p:cNvPr id="3089" name="Picture 17" descr="GitHub - garronej/clean-architecture: 📐 A clean architecture framework">
            <a:extLst>
              <a:ext uri="{FF2B5EF4-FFF2-40B4-BE49-F238E27FC236}">
                <a16:creationId xmlns:a16="http://schemas.microsoft.com/office/drawing/2014/main" id="{57E8ECFC-13AD-BED6-E08B-AD23C8343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292" y="5212403"/>
            <a:ext cx="1917223" cy="75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A blue and green circular logo&#10;&#10;AI-generated content may be incorrect.">
            <a:extLst>
              <a:ext uri="{FF2B5EF4-FFF2-40B4-BE49-F238E27FC236}">
                <a16:creationId xmlns:a16="http://schemas.microsoft.com/office/drawing/2014/main" id="{19900FA8-EC10-4B9F-89AB-F724D5C862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38" y="5183290"/>
            <a:ext cx="810138" cy="81013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4565C96-9D0B-EA56-B929-85050FA83D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287" y="41409"/>
            <a:ext cx="367240" cy="36724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CE99B5-C2F0-C4FD-13AA-86186AA111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17293" y="5492077"/>
            <a:ext cx="367240" cy="3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00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4EA347-4C34-6787-BBA7-4C01EE02D1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08958"/>
            <a:ext cx="12192000" cy="6349042"/>
          </a:xfrm>
          <a:prstGeom prst="rect">
            <a:avLst/>
          </a:prstGeom>
          <a:gradFill>
            <a:gsLst>
              <a:gs pos="81000">
                <a:srgbClr val="1C0A17"/>
              </a:gs>
              <a:gs pos="0">
                <a:srgbClr val="1C0A17"/>
              </a:gs>
              <a:gs pos="100000">
                <a:srgbClr val="2B030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25739B-E791-2C9F-D10B-73B312071846}"/>
              </a:ext>
            </a:extLst>
          </p:cNvPr>
          <p:cNvSpPr txBox="1"/>
          <p:nvPr/>
        </p:nvSpPr>
        <p:spPr>
          <a:xfrm>
            <a:off x="0" y="928363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spc="600" dirty="0">
                <a:solidFill>
                  <a:srgbClr val="A538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Преимущества</a:t>
            </a:r>
          </a:p>
          <a:p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7D7DC4-55B2-91C9-8D6D-50A6EEC6D8B9}"/>
              </a:ext>
            </a:extLst>
          </p:cNvPr>
          <p:cNvSpPr/>
          <p:nvPr/>
        </p:nvSpPr>
        <p:spPr>
          <a:xfrm>
            <a:off x="0" y="-58900"/>
            <a:ext cx="12192000" cy="567858"/>
          </a:xfrm>
          <a:prstGeom prst="rect">
            <a:avLst/>
          </a:prstGeom>
          <a:gradFill flip="none" rotWithShape="1">
            <a:gsLst>
              <a:gs pos="49000">
                <a:srgbClr val="B23E0A"/>
              </a:gs>
              <a:gs pos="0">
                <a:srgbClr val="95337B"/>
              </a:gs>
              <a:gs pos="100000">
                <a:srgbClr val="B60E16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DA641-9DF4-5BF7-BEB5-1186E123204A}"/>
              </a:ext>
            </a:extLst>
          </p:cNvPr>
          <p:cNvSpPr txBox="1"/>
          <p:nvPr/>
        </p:nvSpPr>
        <p:spPr>
          <a:xfrm>
            <a:off x="319906" y="2737556"/>
            <a:ext cx="23025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</a:rPr>
              <a:t>Производительность</a:t>
            </a:r>
          </a:p>
          <a:p>
            <a:pPr algn="ctr"/>
            <a:endParaRPr lang="ru-RU" sz="1600" b="1" dirty="0">
              <a:solidFill>
                <a:schemeClr val="bg1"/>
              </a:solidFill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</a:rPr>
              <a:t>На порядок быстрее конкурентов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BFCAB1A-6A58-BD62-8A2A-1645A2CB2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287" y="41409"/>
            <a:ext cx="367240" cy="36724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4BCED77-CE88-2DC3-3CAB-E669BFBAEBF7}"/>
              </a:ext>
            </a:extLst>
          </p:cNvPr>
          <p:cNvSpPr/>
          <p:nvPr/>
        </p:nvSpPr>
        <p:spPr>
          <a:xfrm>
            <a:off x="1112807" y="1936043"/>
            <a:ext cx="621102" cy="621102"/>
          </a:xfrm>
          <a:prstGeom prst="roundRect">
            <a:avLst/>
          </a:prstGeom>
          <a:solidFill>
            <a:srgbClr val="A5393B"/>
          </a:solidFill>
          <a:ln>
            <a:solidFill>
              <a:srgbClr val="A539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58D1B1C-AE55-8206-A7B3-28FDE3550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8686" y="1970548"/>
            <a:ext cx="621102" cy="6211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020563-51C4-E66C-4CAE-923D5F90EC61}"/>
              </a:ext>
            </a:extLst>
          </p:cNvPr>
          <p:cNvSpPr txBox="1"/>
          <p:nvPr/>
        </p:nvSpPr>
        <p:spPr>
          <a:xfrm>
            <a:off x="309400" y="4860980"/>
            <a:ext cx="23025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</a:rPr>
              <a:t>Безопасность</a:t>
            </a:r>
          </a:p>
          <a:p>
            <a:pPr algn="ctr"/>
            <a:endParaRPr lang="ru-RU" sz="1600" b="1" dirty="0">
              <a:solidFill>
                <a:schemeClr val="bg1"/>
              </a:solidFill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</a:rPr>
              <a:t>Использование высоко-технологичных криптографическх стандартов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462BEF8-3DAF-6957-7099-BDAF3F638200}"/>
              </a:ext>
            </a:extLst>
          </p:cNvPr>
          <p:cNvSpPr/>
          <p:nvPr/>
        </p:nvSpPr>
        <p:spPr>
          <a:xfrm>
            <a:off x="1102301" y="4059467"/>
            <a:ext cx="621102" cy="621102"/>
          </a:xfrm>
          <a:prstGeom prst="roundRect">
            <a:avLst/>
          </a:prstGeom>
          <a:solidFill>
            <a:srgbClr val="A5393B"/>
          </a:solidFill>
          <a:ln>
            <a:solidFill>
              <a:srgbClr val="A539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84FDDE-2D8F-A1C8-6F3F-40775DB0D6D1}"/>
              </a:ext>
            </a:extLst>
          </p:cNvPr>
          <p:cNvSpPr txBox="1"/>
          <p:nvPr/>
        </p:nvSpPr>
        <p:spPr>
          <a:xfrm>
            <a:off x="3375102" y="3539069"/>
            <a:ext cx="23025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</a:rPr>
              <a:t>Свобода доступа и полная анонимность</a:t>
            </a:r>
          </a:p>
          <a:p>
            <a:pPr algn="ctr"/>
            <a:endParaRPr lang="ru-RU" sz="1600" b="1" dirty="0">
              <a:solidFill>
                <a:schemeClr val="bg1"/>
              </a:solidFill>
            </a:endParaRPr>
          </a:p>
          <a:p>
            <a:pPr algn="ctr"/>
            <a:r>
              <a:rPr lang="en-US" sz="1600" dirty="0" err="1">
                <a:solidFill>
                  <a:schemeClr val="bg1"/>
                </a:solidFill>
              </a:rPr>
              <a:t>CrimsonShroud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не собирает никакой статистики пользователей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26A642A-1CC2-B2A2-303F-AE185CD843CA}"/>
              </a:ext>
            </a:extLst>
          </p:cNvPr>
          <p:cNvSpPr/>
          <p:nvPr/>
        </p:nvSpPr>
        <p:spPr>
          <a:xfrm>
            <a:off x="4168003" y="2737556"/>
            <a:ext cx="621102" cy="621102"/>
          </a:xfrm>
          <a:prstGeom prst="roundRect">
            <a:avLst/>
          </a:prstGeom>
          <a:solidFill>
            <a:srgbClr val="A5393B"/>
          </a:solidFill>
          <a:ln>
            <a:solidFill>
              <a:srgbClr val="A539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D422EC-2EFC-F4BC-A34D-654431A0A38B}"/>
              </a:ext>
            </a:extLst>
          </p:cNvPr>
          <p:cNvSpPr txBox="1"/>
          <p:nvPr/>
        </p:nvSpPr>
        <p:spPr>
          <a:xfrm>
            <a:off x="9106625" y="2895287"/>
            <a:ext cx="2765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</a:rPr>
              <a:t>Кроссплатформенность</a:t>
            </a:r>
          </a:p>
          <a:p>
            <a:pPr algn="ctr"/>
            <a:endParaRPr lang="ru-RU" sz="1600" b="1" dirty="0">
              <a:solidFill>
                <a:schemeClr val="bg1"/>
              </a:solidFill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</a:rPr>
              <a:t>Поддержка популярных ОС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F0C06D9-DE34-54B2-0CFD-287970033F8F}"/>
              </a:ext>
            </a:extLst>
          </p:cNvPr>
          <p:cNvSpPr/>
          <p:nvPr/>
        </p:nvSpPr>
        <p:spPr>
          <a:xfrm>
            <a:off x="10178809" y="2121826"/>
            <a:ext cx="621102" cy="621102"/>
          </a:xfrm>
          <a:prstGeom prst="roundRect">
            <a:avLst/>
          </a:prstGeom>
          <a:solidFill>
            <a:srgbClr val="A5393B"/>
          </a:solidFill>
          <a:ln>
            <a:solidFill>
              <a:srgbClr val="A539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C50AA057-8924-A740-F15B-A883C36521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96073" y="2741493"/>
            <a:ext cx="618911" cy="618911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E399F042-BFF9-1545-F9DF-7E47057846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6897" y="4124063"/>
            <a:ext cx="491910" cy="49191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81FBC6E7-83C9-289B-4204-2C18A7FAEC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43476" y="2197632"/>
            <a:ext cx="496989" cy="49698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182F224-43F2-6776-AF66-9294C0D6B1A9}"/>
              </a:ext>
            </a:extLst>
          </p:cNvPr>
          <p:cNvSpPr txBox="1"/>
          <p:nvPr/>
        </p:nvSpPr>
        <p:spPr>
          <a:xfrm>
            <a:off x="6438916" y="3609411"/>
            <a:ext cx="23025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</a:rPr>
              <a:t>Интеграция в код</a:t>
            </a:r>
          </a:p>
          <a:p>
            <a:pPr algn="ctr"/>
            <a:endParaRPr lang="ru-RU" sz="1600" b="1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CS-Inside </a:t>
            </a:r>
            <a:r>
              <a:rPr lang="ru-RU" sz="1600" dirty="0">
                <a:solidFill>
                  <a:schemeClr val="bg1"/>
                </a:solidFill>
              </a:rPr>
              <a:t>позволяет проксировать запросы напрямую в коде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3673016-3682-1A37-AA21-636E1CA52A64}"/>
              </a:ext>
            </a:extLst>
          </p:cNvPr>
          <p:cNvSpPr/>
          <p:nvPr/>
        </p:nvSpPr>
        <p:spPr>
          <a:xfrm>
            <a:off x="7231817" y="2807898"/>
            <a:ext cx="621102" cy="621102"/>
          </a:xfrm>
          <a:prstGeom prst="roundRect">
            <a:avLst/>
          </a:prstGeom>
          <a:solidFill>
            <a:srgbClr val="A5393B"/>
          </a:solidFill>
          <a:ln>
            <a:solidFill>
              <a:srgbClr val="A539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65DA37A7-F90E-3333-6CD7-ACEDF610F7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72383" y="2848464"/>
            <a:ext cx="539970" cy="53997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C668985-26AC-8E2E-EB91-8706E02F484F}"/>
              </a:ext>
            </a:extLst>
          </p:cNvPr>
          <p:cNvSpPr txBox="1"/>
          <p:nvPr/>
        </p:nvSpPr>
        <p:spPr>
          <a:xfrm>
            <a:off x="9338097" y="4932850"/>
            <a:ext cx="23025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</a:rPr>
              <a:t>Высокий уровень безопасности</a:t>
            </a:r>
          </a:p>
          <a:p>
            <a:pPr algn="ctr"/>
            <a:endParaRPr lang="ru-RU" sz="1600" b="1" dirty="0">
              <a:solidFill>
                <a:schemeClr val="bg1"/>
              </a:solidFill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</a:rPr>
              <a:t>Современные криптографические стандарты.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5F5300F-4D2F-07E5-92D9-A9A905F17BC7}"/>
              </a:ext>
            </a:extLst>
          </p:cNvPr>
          <p:cNvSpPr/>
          <p:nvPr/>
        </p:nvSpPr>
        <p:spPr>
          <a:xfrm>
            <a:off x="10178809" y="4124063"/>
            <a:ext cx="621102" cy="621102"/>
          </a:xfrm>
          <a:prstGeom prst="roundRect">
            <a:avLst/>
          </a:prstGeom>
          <a:solidFill>
            <a:srgbClr val="A5393B"/>
          </a:solidFill>
          <a:ln>
            <a:solidFill>
              <a:srgbClr val="A539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0912D363-0DAF-C5E8-84AA-720B274FFA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30688" y="4191844"/>
            <a:ext cx="540350" cy="5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9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4EA347-4C34-6787-BBA7-4C01EE02D1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08958"/>
            <a:ext cx="12192000" cy="6349042"/>
          </a:xfrm>
          <a:prstGeom prst="rect">
            <a:avLst/>
          </a:prstGeom>
          <a:gradFill>
            <a:gsLst>
              <a:gs pos="81000">
                <a:srgbClr val="1C0A17"/>
              </a:gs>
              <a:gs pos="0">
                <a:srgbClr val="1C0A17"/>
              </a:gs>
              <a:gs pos="100000">
                <a:srgbClr val="2B030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8" name="Rectangle: Rounded Corners 3277">
            <a:extLst>
              <a:ext uri="{FF2B5EF4-FFF2-40B4-BE49-F238E27FC236}">
                <a16:creationId xmlns:a16="http://schemas.microsoft.com/office/drawing/2014/main" id="{16D47F90-EFD1-EA51-7FDE-E969D1E074BF}"/>
              </a:ext>
            </a:extLst>
          </p:cNvPr>
          <p:cNvSpPr>
            <a:spLocks/>
          </p:cNvSpPr>
          <p:nvPr/>
        </p:nvSpPr>
        <p:spPr>
          <a:xfrm>
            <a:off x="11108536" y="5784808"/>
            <a:ext cx="658097" cy="658097"/>
          </a:xfrm>
          <a:prstGeom prst="roundRect">
            <a:avLst/>
          </a:prstGeom>
          <a:gradFill flip="none" rotWithShape="1">
            <a:gsLst>
              <a:gs pos="40000">
                <a:srgbClr val="521C06"/>
              </a:gs>
              <a:gs pos="1000">
                <a:srgbClr val="34122A"/>
              </a:gs>
              <a:gs pos="100000">
                <a:srgbClr val="B60E1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" name="Rectangle: Rounded Corners 3275">
            <a:extLst>
              <a:ext uri="{FF2B5EF4-FFF2-40B4-BE49-F238E27FC236}">
                <a16:creationId xmlns:a16="http://schemas.microsoft.com/office/drawing/2014/main" id="{966031EE-8FFB-C705-213C-437CAC61370C}"/>
              </a:ext>
            </a:extLst>
          </p:cNvPr>
          <p:cNvSpPr>
            <a:spLocks/>
          </p:cNvSpPr>
          <p:nvPr/>
        </p:nvSpPr>
        <p:spPr>
          <a:xfrm>
            <a:off x="11252307" y="4047252"/>
            <a:ext cx="658097" cy="658097"/>
          </a:xfrm>
          <a:prstGeom prst="roundRect">
            <a:avLst/>
          </a:prstGeom>
          <a:gradFill flip="none" rotWithShape="1">
            <a:gsLst>
              <a:gs pos="40000">
                <a:srgbClr val="521C06"/>
              </a:gs>
              <a:gs pos="1000">
                <a:srgbClr val="34122A"/>
              </a:gs>
              <a:gs pos="100000">
                <a:srgbClr val="B60E1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5" name="Rectangle: Rounded Corners 3274">
            <a:extLst>
              <a:ext uri="{FF2B5EF4-FFF2-40B4-BE49-F238E27FC236}">
                <a16:creationId xmlns:a16="http://schemas.microsoft.com/office/drawing/2014/main" id="{9DF5F45B-EADB-4EE2-A050-21FD743C0648}"/>
              </a:ext>
            </a:extLst>
          </p:cNvPr>
          <p:cNvSpPr>
            <a:spLocks/>
          </p:cNvSpPr>
          <p:nvPr/>
        </p:nvSpPr>
        <p:spPr>
          <a:xfrm>
            <a:off x="8756499" y="3966460"/>
            <a:ext cx="658097" cy="658097"/>
          </a:xfrm>
          <a:prstGeom prst="roundRect">
            <a:avLst/>
          </a:prstGeom>
          <a:gradFill flip="none" rotWithShape="1">
            <a:gsLst>
              <a:gs pos="40000">
                <a:srgbClr val="521C06"/>
              </a:gs>
              <a:gs pos="1000">
                <a:srgbClr val="34122A"/>
              </a:gs>
              <a:gs pos="100000">
                <a:srgbClr val="B60E1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7" name="Rectangle: Rounded Corners 3276">
            <a:extLst>
              <a:ext uri="{FF2B5EF4-FFF2-40B4-BE49-F238E27FC236}">
                <a16:creationId xmlns:a16="http://schemas.microsoft.com/office/drawing/2014/main" id="{32E12E54-EE45-9CBA-585E-DCCA6ECE483D}"/>
              </a:ext>
            </a:extLst>
          </p:cNvPr>
          <p:cNvSpPr>
            <a:spLocks/>
          </p:cNvSpPr>
          <p:nvPr/>
        </p:nvSpPr>
        <p:spPr>
          <a:xfrm>
            <a:off x="8754240" y="5823655"/>
            <a:ext cx="658097" cy="658097"/>
          </a:xfrm>
          <a:prstGeom prst="roundRect">
            <a:avLst/>
          </a:prstGeom>
          <a:gradFill flip="none" rotWithShape="1">
            <a:gsLst>
              <a:gs pos="40000">
                <a:srgbClr val="521C06"/>
              </a:gs>
              <a:gs pos="1000">
                <a:srgbClr val="34122A"/>
              </a:gs>
              <a:gs pos="100000">
                <a:srgbClr val="B60E1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4" name="Rectangle: Rounded Corners 3273">
            <a:extLst>
              <a:ext uri="{FF2B5EF4-FFF2-40B4-BE49-F238E27FC236}">
                <a16:creationId xmlns:a16="http://schemas.microsoft.com/office/drawing/2014/main" id="{0B39D2BC-0A69-8415-9865-878147496A67}"/>
              </a:ext>
            </a:extLst>
          </p:cNvPr>
          <p:cNvSpPr>
            <a:spLocks/>
          </p:cNvSpPr>
          <p:nvPr/>
        </p:nvSpPr>
        <p:spPr>
          <a:xfrm>
            <a:off x="10024045" y="1738522"/>
            <a:ext cx="658097" cy="658097"/>
          </a:xfrm>
          <a:prstGeom prst="roundRect">
            <a:avLst/>
          </a:prstGeom>
          <a:gradFill flip="none" rotWithShape="1">
            <a:gsLst>
              <a:gs pos="40000">
                <a:srgbClr val="521C06"/>
              </a:gs>
              <a:gs pos="1000">
                <a:srgbClr val="34122A"/>
              </a:gs>
              <a:gs pos="100000">
                <a:srgbClr val="B60E1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25739B-E791-2C9F-D10B-73B312071846}"/>
              </a:ext>
            </a:extLst>
          </p:cNvPr>
          <p:cNvSpPr txBox="1"/>
          <p:nvPr/>
        </p:nvSpPr>
        <p:spPr>
          <a:xfrm>
            <a:off x="0" y="833394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spc="600" dirty="0">
                <a:solidFill>
                  <a:srgbClr val="A538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Архитектура проекта</a:t>
            </a:r>
          </a:p>
          <a:p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7D7DC4-55B2-91C9-8D6D-50A6EEC6D8B9}"/>
              </a:ext>
            </a:extLst>
          </p:cNvPr>
          <p:cNvSpPr/>
          <p:nvPr/>
        </p:nvSpPr>
        <p:spPr>
          <a:xfrm>
            <a:off x="0" y="-58900"/>
            <a:ext cx="12192000" cy="567858"/>
          </a:xfrm>
          <a:prstGeom prst="rect">
            <a:avLst/>
          </a:prstGeom>
          <a:gradFill flip="none" rotWithShape="1">
            <a:gsLst>
              <a:gs pos="49000">
                <a:srgbClr val="B23E0A"/>
              </a:gs>
              <a:gs pos="0">
                <a:srgbClr val="95337B"/>
              </a:gs>
              <a:gs pos="100000">
                <a:srgbClr val="B60E16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D9F720-19AB-A40F-8BC9-04F00A500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287" y="41409"/>
            <a:ext cx="367240" cy="36724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31A1BF-EF36-B2E5-ED1B-2696ECAAEF4F}"/>
              </a:ext>
            </a:extLst>
          </p:cNvPr>
          <p:cNvSpPr>
            <a:spLocks/>
          </p:cNvSpPr>
          <p:nvPr/>
        </p:nvSpPr>
        <p:spPr>
          <a:xfrm>
            <a:off x="5208205" y="3110133"/>
            <a:ext cx="1012430" cy="1012430"/>
          </a:xfrm>
          <a:prstGeom prst="roundRect">
            <a:avLst/>
          </a:prstGeom>
          <a:gradFill flip="none" rotWithShape="1">
            <a:gsLst>
              <a:gs pos="40000">
                <a:srgbClr val="521C06"/>
              </a:gs>
              <a:gs pos="1000">
                <a:srgbClr val="34122A"/>
              </a:gs>
              <a:gs pos="100000">
                <a:srgbClr val="47050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E26307C-58E6-4083-E6E9-BC0D26906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7789" y="3259717"/>
            <a:ext cx="713261" cy="7132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3C99EA-76A3-884E-166A-3EAE8DACA095}"/>
              </a:ext>
            </a:extLst>
          </p:cNvPr>
          <p:cNvSpPr txBox="1"/>
          <p:nvPr/>
        </p:nvSpPr>
        <p:spPr>
          <a:xfrm>
            <a:off x="5120491" y="4122562"/>
            <a:ext cx="118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GATEWAY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45629F-8DAD-79F0-C96E-9CEC95FA24E1}"/>
              </a:ext>
            </a:extLst>
          </p:cNvPr>
          <p:cNvSpPr>
            <a:spLocks/>
          </p:cNvSpPr>
          <p:nvPr/>
        </p:nvSpPr>
        <p:spPr>
          <a:xfrm>
            <a:off x="1166436" y="1790137"/>
            <a:ext cx="705413" cy="705413"/>
          </a:xfrm>
          <a:prstGeom prst="roundRect">
            <a:avLst/>
          </a:prstGeom>
          <a:gradFill flip="none" rotWithShape="1">
            <a:gsLst>
              <a:gs pos="40000">
                <a:srgbClr val="521C06"/>
              </a:gs>
              <a:gs pos="1000">
                <a:srgbClr val="34122A"/>
              </a:gs>
              <a:gs pos="100000">
                <a:srgbClr val="B60E1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BA2A89-31E4-5B4C-356E-E2EE86750392}"/>
              </a:ext>
            </a:extLst>
          </p:cNvPr>
          <p:cNvSpPr txBox="1"/>
          <p:nvPr/>
        </p:nvSpPr>
        <p:spPr>
          <a:xfrm>
            <a:off x="978616" y="2490998"/>
            <a:ext cx="106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DAW-1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897E889-22F0-05A1-D389-3364AEEA91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9147" y="1969200"/>
            <a:ext cx="428059" cy="45323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F762B5E-DA91-C660-F0DF-5B5E6BA80487}"/>
              </a:ext>
            </a:extLst>
          </p:cNvPr>
          <p:cNvSpPr txBox="1"/>
          <p:nvPr/>
        </p:nvSpPr>
        <p:spPr>
          <a:xfrm>
            <a:off x="3214172" y="2465179"/>
            <a:ext cx="106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DAW-2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B14E6A-8E26-71AE-9A60-FF7318A6105A}"/>
              </a:ext>
            </a:extLst>
          </p:cNvPr>
          <p:cNvSpPr txBox="1"/>
          <p:nvPr/>
        </p:nvSpPr>
        <p:spPr>
          <a:xfrm>
            <a:off x="2260501" y="1641192"/>
            <a:ext cx="71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GATE</a:t>
            </a:r>
          </a:p>
        </p:txBody>
      </p:sp>
      <p:cxnSp>
        <p:nvCxnSpPr>
          <p:cNvPr id="3074" name="Straight Arrow Connector 3073">
            <a:extLst>
              <a:ext uri="{FF2B5EF4-FFF2-40B4-BE49-F238E27FC236}">
                <a16:creationId xmlns:a16="http://schemas.microsoft.com/office/drawing/2014/main" id="{633C4F28-1F28-607E-2E20-EC40685F8948}"/>
              </a:ext>
            </a:extLst>
          </p:cNvPr>
          <p:cNvCxnSpPr>
            <a:cxnSpLocks/>
          </p:cNvCxnSpPr>
          <p:nvPr/>
        </p:nvCxnSpPr>
        <p:spPr>
          <a:xfrm flipH="1">
            <a:off x="1931889" y="2114549"/>
            <a:ext cx="545936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8" name="Straight Arrow Connector 3107">
            <a:extLst>
              <a:ext uri="{FF2B5EF4-FFF2-40B4-BE49-F238E27FC236}">
                <a16:creationId xmlns:a16="http://schemas.microsoft.com/office/drawing/2014/main" id="{A88F56C1-C93D-3C0A-0AEA-98962CB4DDD4}"/>
              </a:ext>
            </a:extLst>
          </p:cNvPr>
          <p:cNvCxnSpPr>
            <a:cxnSpLocks/>
          </p:cNvCxnSpPr>
          <p:nvPr/>
        </p:nvCxnSpPr>
        <p:spPr>
          <a:xfrm flipH="1">
            <a:off x="2813373" y="2109787"/>
            <a:ext cx="545936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0" name="Straight Connector 3109">
            <a:extLst>
              <a:ext uri="{FF2B5EF4-FFF2-40B4-BE49-F238E27FC236}">
                <a16:creationId xmlns:a16="http://schemas.microsoft.com/office/drawing/2014/main" id="{4188B80E-418C-0B29-8AE9-BE619016A367}"/>
              </a:ext>
            </a:extLst>
          </p:cNvPr>
          <p:cNvCxnSpPr>
            <a:cxnSpLocks/>
          </p:cNvCxnSpPr>
          <p:nvPr/>
        </p:nvCxnSpPr>
        <p:spPr>
          <a:xfrm>
            <a:off x="2618879" y="1969200"/>
            <a:ext cx="0" cy="2929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19" name="TextBox 3118">
            <a:extLst>
              <a:ext uri="{FF2B5EF4-FFF2-40B4-BE49-F238E27FC236}">
                <a16:creationId xmlns:a16="http://schemas.microsoft.com/office/drawing/2014/main" id="{58EBE535-8CA9-70CE-126D-AA3003F46F57}"/>
              </a:ext>
            </a:extLst>
          </p:cNvPr>
          <p:cNvSpPr txBox="1"/>
          <p:nvPr/>
        </p:nvSpPr>
        <p:spPr>
          <a:xfrm>
            <a:off x="5347953" y="2108304"/>
            <a:ext cx="71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GATE</a:t>
            </a:r>
          </a:p>
        </p:txBody>
      </p:sp>
      <p:cxnSp>
        <p:nvCxnSpPr>
          <p:cNvPr id="3121" name="Straight Arrow Connector 3120">
            <a:extLst>
              <a:ext uri="{FF2B5EF4-FFF2-40B4-BE49-F238E27FC236}">
                <a16:creationId xmlns:a16="http://schemas.microsoft.com/office/drawing/2014/main" id="{E6A698FF-4FB6-EE2D-C958-BE7B4B01D40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714420" y="2477636"/>
            <a:ext cx="0" cy="63249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7" name="Straight Connector 3126">
            <a:extLst>
              <a:ext uri="{FF2B5EF4-FFF2-40B4-BE49-F238E27FC236}">
                <a16:creationId xmlns:a16="http://schemas.microsoft.com/office/drawing/2014/main" id="{B62EE520-D4C0-22BE-89E8-5B30B0DF5EBB}"/>
              </a:ext>
            </a:extLst>
          </p:cNvPr>
          <p:cNvCxnSpPr>
            <a:cxnSpLocks/>
          </p:cNvCxnSpPr>
          <p:nvPr/>
        </p:nvCxnSpPr>
        <p:spPr>
          <a:xfrm flipH="1">
            <a:off x="5449852" y="2405470"/>
            <a:ext cx="5291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29" name="Rectangle: Rounded Corners 3128">
            <a:extLst>
              <a:ext uri="{FF2B5EF4-FFF2-40B4-BE49-F238E27FC236}">
                <a16:creationId xmlns:a16="http://schemas.microsoft.com/office/drawing/2014/main" id="{7C5A6710-C1A0-16EE-7B85-5317D996742E}"/>
              </a:ext>
            </a:extLst>
          </p:cNvPr>
          <p:cNvSpPr>
            <a:spLocks/>
          </p:cNvSpPr>
          <p:nvPr/>
        </p:nvSpPr>
        <p:spPr>
          <a:xfrm>
            <a:off x="3756325" y="3259717"/>
            <a:ext cx="658097" cy="658097"/>
          </a:xfrm>
          <a:prstGeom prst="roundRect">
            <a:avLst/>
          </a:prstGeom>
          <a:gradFill flip="none" rotWithShape="1">
            <a:gsLst>
              <a:gs pos="40000">
                <a:srgbClr val="521C06"/>
              </a:gs>
              <a:gs pos="1000">
                <a:srgbClr val="34122A"/>
              </a:gs>
              <a:gs pos="100000">
                <a:srgbClr val="47050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30" name="TextBox 3129">
            <a:extLst>
              <a:ext uri="{FF2B5EF4-FFF2-40B4-BE49-F238E27FC236}">
                <a16:creationId xmlns:a16="http://schemas.microsoft.com/office/drawing/2014/main" id="{85F5F374-7726-B3A5-BF25-1A24BA96C2E7}"/>
              </a:ext>
            </a:extLst>
          </p:cNvPr>
          <p:cNvSpPr txBox="1"/>
          <p:nvPr/>
        </p:nvSpPr>
        <p:spPr>
          <a:xfrm>
            <a:off x="3480571" y="3925204"/>
            <a:ext cx="125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DATABASE</a:t>
            </a:r>
          </a:p>
        </p:txBody>
      </p:sp>
      <p:pic>
        <p:nvPicPr>
          <p:cNvPr id="3132" name="Graphic 3131">
            <a:extLst>
              <a:ext uri="{FF2B5EF4-FFF2-40B4-BE49-F238E27FC236}">
                <a16:creationId xmlns:a16="http://schemas.microsoft.com/office/drawing/2014/main" id="{46921CEF-7161-F8BD-E112-A5C480A2E6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5397" y="3378789"/>
            <a:ext cx="419952" cy="419952"/>
          </a:xfrm>
          <a:prstGeom prst="rect">
            <a:avLst/>
          </a:prstGeom>
        </p:spPr>
      </p:pic>
      <p:cxnSp>
        <p:nvCxnSpPr>
          <p:cNvPr id="3133" name="Straight Arrow Connector 3132">
            <a:extLst>
              <a:ext uri="{FF2B5EF4-FFF2-40B4-BE49-F238E27FC236}">
                <a16:creationId xmlns:a16="http://schemas.microsoft.com/office/drawing/2014/main" id="{8FAF307C-0A57-8EA9-5594-0EFBEAD89752}"/>
              </a:ext>
            </a:extLst>
          </p:cNvPr>
          <p:cNvCxnSpPr>
            <a:cxnSpLocks/>
          </p:cNvCxnSpPr>
          <p:nvPr/>
        </p:nvCxnSpPr>
        <p:spPr>
          <a:xfrm flipH="1">
            <a:off x="4522471" y="3607774"/>
            <a:ext cx="545936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35" name="TextBox 3134">
            <a:extLst>
              <a:ext uri="{FF2B5EF4-FFF2-40B4-BE49-F238E27FC236}">
                <a16:creationId xmlns:a16="http://schemas.microsoft.com/office/drawing/2014/main" id="{BF1BD9F6-E5A2-6921-D958-0A34870A0707}"/>
              </a:ext>
            </a:extLst>
          </p:cNvPr>
          <p:cNvSpPr txBox="1"/>
          <p:nvPr/>
        </p:nvSpPr>
        <p:spPr>
          <a:xfrm>
            <a:off x="6826376" y="3932594"/>
            <a:ext cx="125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CACHE</a:t>
            </a:r>
          </a:p>
        </p:txBody>
      </p:sp>
      <p:cxnSp>
        <p:nvCxnSpPr>
          <p:cNvPr id="3137" name="Straight Arrow Connector 3136">
            <a:extLst>
              <a:ext uri="{FF2B5EF4-FFF2-40B4-BE49-F238E27FC236}">
                <a16:creationId xmlns:a16="http://schemas.microsoft.com/office/drawing/2014/main" id="{86439E03-AB42-14DF-FE00-55B11B831D32}"/>
              </a:ext>
            </a:extLst>
          </p:cNvPr>
          <p:cNvCxnSpPr>
            <a:cxnSpLocks/>
          </p:cNvCxnSpPr>
          <p:nvPr/>
        </p:nvCxnSpPr>
        <p:spPr>
          <a:xfrm flipH="1">
            <a:off x="6389371" y="3603668"/>
            <a:ext cx="545936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43" name="TextBox 3142">
            <a:extLst>
              <a:ext uri="{FF2B5EF4-FFF2-40B4-BE49-F238E27FC236}">
                <a16:creationId xmlns:a16="http://schemas.microsoft.com/office/drawing/2014/main" id="{245939DE-5492-9E92-DF18-91EDEFCDA58F}"/>
              </a:ext>
            </a:extLst>
          </p:cNvPr>
          <p:cNvSpPr txBox="1"/>
          <p:nvPr/>
        </p:nvSpPr>
        <p:spPr>
          <a:xfrm>
            <a:off x="36814" y="1654573"/>
            <a:ext cx="9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3145" name="Straight Arrow Connector 3144">
            <a:extLst>
              <a:ext uri="{FF2B5EF4-FFF2-40B4-BE49-F238E27FC236}">
                <a16:creationId xmlns:a16="http://schemas.microsoft.com/office/drawing/2014/main" id="{028C371F-3316-A5D8-7C66-5DA5084B1AF4}"/>
              </a:ext>
            </a:extLst>
          </p:cNvPr>
          <p:cNvCxnSpPr>
            <a:cxnSpLocks/>
          </p:cNvCxnSpPr>
          <p:nvPr/>
        </p:nvCxnSpPr>
        <p:spPr>
          <a:xfrm flipH="1">
            <a:off x="652463" y="2129522"/>
            <a:ext cx="417249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6" name="Straight Connector 3145">
            <a:extLst>
              <a:ext uri="{FF2B5EF4-FFF2-40B4-BE49-F238E27FC236}">
                <a16:creationId xmlns:a16="http://schemas.microsoft.com/office/drawing/2014/main" id="{20E4FC76-3878-1A1D-8DBC-66C899F60D29}"/>
              </a:ext>
            </a:extLst>
          </p:cNvPr>
          <p:cNvCxnSpPr>
            <a:cxnSpLocks/>
          </p:cNvCxnSpPr>
          <p:nvPr/>
        </p:nvCxnSpPr>
        <p:spPr>
          <a:xfrm>
            <a:off x="503527" y="1988935"/>
            <a:ext cx="0" cy="2929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47" name="TextBox 3146">
            <a:extLst>
              <a:ext uri="{FF2B5EF4-FFF2-40B4-BE49-F238E27FC236}">
                <a16:creationId xmlns:a16="http://schemas.microsoft.com/office/drawing/2014/main" id="{42C19A7E-5CA8-0106-EB43-EF27A0B5BFC7}"/>
              </a:ext>
            </a:extLst>
          </p:cNvPr>
          <p:cNvSpPr txBox="1"/>
          <p:nvPr/>
        </p:nvSpPr>
        <p:spPr>
          <a:xfrm>
            <a:off x="4250860" y="1621587"/>
            <a:ext cx="10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3148" name="Straight Arrow Connector 3147">
            <a:extLst>
              <a:ext uri="{FF2B5EF4-FFF2-40B4-BE49-F238E27FC236}">
                <a16:creationId xmlns:a16="http://schemas.microsoft.com/office/drawing/2014/main" id="{608267AA-6956-06B1-71CA-7179C05B4CC7}"/>
              </a:ext>
            </a:extLst>
          </p:cNvPr>
          <p:cNvCxnSpPr>
            <a:cxnSpLocks/>
          </p:cNvCxnSpPr>
          <p:nvPr/>
        </p:nvCxnSpPr>
        <p:spPr>
          <a:xfrm flipH="1">
            <a:off x="4259040" y="2114935"/>
            <a:ext cx="379635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0" name="Straight Connector 3149">
            <a:extLst>
              <a:ext uri="{FF2B5EF4-FFF2-40B4-BE49-F238E27FC236}">
                <a16:creationId xmlns:a16="http://schemas.microsoft.com/office/drawing/2014/main" id="{454D8836-297C-DCD7-CE6F-1A64A5E8128E}"/>
              </a:ext>
            </a:extLst>
          </p:cNvPr>
          <p:cNvCxnSpPr>
            <a:cxnSpLocks/>
          </p:cNvCxnSpPr>
          <p:nvPr/>
        </p:nvCxnSpPr>
        <p:spPr>
          <a:xfrm>
            <a:off x="4757075" y="1969586"/>
            <a:ext cx="0" cy="2929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54" name="TextBox 3153">
            <a:extLst>
              <a:ext uri="{FF2B5EF4-FFF2-40B4-BE49-F238E27FC236}">
                <a16:creationId xmlns:a16="http://schemas.microsoft.com/office/drawing/2014/main" id="{005D0102-5AE2-58E1-60A1-E58F5F6AB71D}"/>
              </a:ext>
            </a:extLst>
          </p:cNvPr>
          <p:cNvSpPr txBox="1"/>
          <p:nvPr/>
        </p:nvSpPr>
        <p:spPr>
          <a:xfrm>
            <a:off x="849754" y="6258685"/>
            <a:ext cx="91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157" name="Rectangle: Rounded Corners 3156">
            <a:extLst>
              <a:ext uri="{FF2B5EF4-FFF2-40B4-BE49-F238E27FC236}">
                <a16:creationId xmlns:a16="http://schemas.microsoft.com/office/drawing/2014/main" id="{0E23AEA0-084C-F934-722A-7F5F94DD32B7}"/>
              </a:ext>
            </a:extLst>
          </p:cNvPr>
          <p:cNvSpPr>
            <a:spLocks/>
          </p:cNvSpPr>
          <p:nvPr/>
        </p:nvSpPr>
        <p:spPr>
          <a:xfrm>
            <a:off x="978616" y="5600588"/>
            <a:ext cx="658097" cy="658097"/>
          </a:xfrm>
          <a:prstGeom prst="roundRect">
            <a:avLst/>
          </a:prstGeom>
          <a:gradFill flip="none" rotWithShape="1">
            <a:gsLst>
              <a:gs pos="40000">
                <a:srgbClr val="521C06"/>
              </a:gs>
              <a:gs pos="1000">
                <a:srgbClr val="34122A"/>
              </a:gs>
              <a:gs pos="100000">
                <a:srgbClr val="B60E1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56" name="Graphic 3155">
            <a:extLst>
              <a:ext uri="{FF2B5EF4-FFF2-40B4-BE49-F238E27FC236}">
                <a16:creationId xmlns:a16="http://schemas.microsoft.com/office/drawing/2014/main" id="{9BF97B7A-C12A-377A-57F9-F85C71D36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62" y="5708772"/>
            <a:ext cx="448404" cy="448404"/>
          </a:xfrm>
          <a:prstGeom prst="rect">
            <a:avLst/>
          </a:prstGeom>
        </p:spPr>
      </p:pic>
      <p:cxnSp>
        <p:nvCxnSpPr>
          <p:cNvPr id="3164" name="Connector: Elbow 3163">
            <a:extLst>
              <a:ext uri="{FF2B5EF4-FFF2-40B4-BE49-F238E27FC236}">
                <a16:creationId xmlns:a16="http://schemas.microsoft.com/office/drawing/2014/main" id="{19578BE4-7F85-1CD8-33DE-F8B77BAE4BEB}"/>
              </a:ext>
            </a:extLst>
          </p:cNvPr>
          <p:cNvCxnSpPr>
            <a:cxnSpLocks/>
          </p:cNvCxnSpPr>
          <p:nvPr/>
        </p:nvCxnSpPr>
        <p:spPr>
          <a:xfrm flipV="1">
            <a:off x="2047736" y="4609043"/>
            <a:ext cx="3666684" cy="1418377"/>
          </a:xfrm>
          <a:prstGeom prst="bentConnector3">
            <a:avLst>
              <a:gd name="adj1" fmla="val 10008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73" name="Picture 8" descr="GitHub - jbockle/SignalR.Extensions.Orleans: A SignalR backend for ...">
            <a:extLst>
              <a:ext uri="{FF2B5EF4-FFF2-40B4-BE49-F238E27FC236}">
                <a16:creationId xmlns:a16="http://schemas.microsoft.com/office/drawing/2014/main" id="{BEF89729-29A7-713D-5191-BED87C42B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5493162"/>
            <a:ext cx="497775" cy="49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" name="Picture 3173" descr="Blue letters on a black background&#10;&#10;AI-generated content may be incorrect.">
            <a:extLst>
              <a:ext uri="{FF2B5EF4-FFF2-40B4-BE49-F238E27FC236}">
                <a16:creationId xmlns:a16="http://schemas.microsoft.com/office/drawing/2014/main" id="{1A48AFB0-8AEF-5321-A83E-A6905ED99B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571" y="5599536"/>
            <a:ext cx="905467" cy="423912"/>
          </a:xfrm>
          <a:prstGeom prst="rect">
            <a:avLst/>
          </a:prstGeom>
        </p:spPr>
      </p:pic>
      <p:pic>
        <p:nvPicPr>
          <p:cNvPr id="3176" name="Picture 24" descr="gRPC and Deadlines | gRPC">
            <a:extLst>
              <a:ext uri="{FF2B5EF4-FFF2-40B4-BE49-F238E27FC236}">
                <a16:creationId xmlns:a16="http://schemas.microsoft.com/office/drawing/2014/main" id="{0881D262-D1A0-482C-F398-70DF3D02E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589" y="2441157"/>
            <a:ext cx="705454" cy="70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77" name="Straight Arrow Connector 3176">
            <a:extLst>
              <a:ext uri="{FF2B5EF4-FFF2-40B4-BE49-F238E27FC236}">
                <a16:creationId xmlns:a16="http://schemas.microsoft.com/office/drawing/2014/main" id="{971697CD-38AF-3492-F408-E7A004C8A46D}"/>
              </a:ext>
            </a:extLst>
          </p:cNvPr>
          <p:cNvCxnSpPr>
            <a:cxnSpLocks/>
          </p:cNvCxnSpPr>
          <p:nvPr/>
        </p:nvCxnSpPr>
        <p:spPr>
          <a:xfrm flipV="1">
            <a:off x="1307664" y="4931336"/>
            <a:ext cx="0" cy="56182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2" name="Straight Connector 3181">
            <a:extLst>
              <a:ext uri="{FF2B5EF4-FFF2-40B4-BE49-F238E27FC236}">
                <a16:creationId xmlns:a16="http://schemas.microsoft.com/office/drawing/2014/main" id="{A7B91615-BD60-36D4-273E-246067D931AB}"/>
              </a:ext>
            </a:extLst>
          </p:cNvPr>
          <p:cNvCxnSpPr>
            <a:cxnSpLocks/>
          </p:cNvCxnSpPr>
          <p:nvPr/>
        </p:nvCxnSpPr>
        <p:spPr>
          <a:xfrm>
            <a:off x="1021927" y="4843993"/>
            <a:ext cx="5714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84" name="TextBox 3183">
            <a:extLst>
              <a:ext uri="{FF2B5EF4-FFF2-40B4-BE49-F238E27FC236}">
                <a16:creationId xmlns:a16="http://schemas.microsoft.com/office/drawing/2014/main" id="{FF6398E9-6392-1153-7AE4-41F4C805E317}"/>
              </a:ext>
            </a:extLst>
          </p:cNvPr>
          <p:cNvSpPr txBox="1"/>
          <p:nvPr/>
        </p:nvSpPr>
        <p:spPr>
          <a:xfrm>
            <a:off x="849754" y="4543812"/>
            <a:ext cx="9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185" name="TextBox 3184">
            <a:extLst>
              <a:ext uri="{FF2B5EF4-FFF2-40B4-BE49-F238E27FC236}">
                <a16:creationId xmlns:a16="http://schemas.microsoft.com/office/drawing/2014/main" id="{862BF808-7462-96E9-89EE-C2706468C199}"/>
              </a:ext>
            </a:extLst>
          </p:cNvPr>
          <p:cNvSpPr txBox="1"/>
          <p:nvPr/>
        </p:nvSpPr>
        <p:spPr>
          <a:xfrm>
            <a:off x="9895184" y="2396620"/>
            <a:ext cx="91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</a:t>
            </a:r>
          </a:p>
        </p:txBody>
      </p:sp>
      <p:pic>
        <p:nvPicPr>
          <p:cNvPr id="3187" name="Graphic 3186">
            <a:extLst>
              <a:ext uri="{FF2B5EF4-FFF2-40B4-BE49-F238E27FC236}">
                <a16:creationId xmlns:a16="http://schemas.microsoft.com/office/drawing/2014/main" id="{EA2386EE-13F0-2A38-F839-CF4A37BFCE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28892" y="1846707"/>
            <a:ext cx="448404" cy="448404"/>
          </a:xfrm>
          <a:prstGeom prst="rect">
            <a:avLst/>
          </a:prstGeom>
        </p:spPr>
      </p:pic>
      <p:cxnSp>
        <p:nvCxnSpPr>
          <p:cNvPr id="3189" name="Straight Connector 3188">
            <a:extLst>
              <a:ext uri="{FF2B5EF4-FFF2-40B4-BE49-F238E27FC236}">
                <a16:creationId xmlns:a16="http://schemas.microsoft.com/office/drawing/2014/main" id="{3C7EDC0F-8613-48D7-D2BD-7A9D4C592A89}"/>
              </a:ext>
            </a:extLst>
          </p:cNvPr>
          <p:cNvCxnSpPr>
            <a:cxnSpLocks/>
            <a:stCxn id="3185" idx="2"/>
          </p:cNvCxnSpPr>
          <p:nvPr/>
        </p:nvCxnSpPr>
        <p:spPr>
          <a:xfrm flipH="1">
            <a:off x="10343551" y="2765952"/>
            <a:ext cx="9544" cy="4597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9" name="Connector: Elbow 3198">
            <a:extLst>
              <a:ext uri="{FF2B5EF4-FFF2-40B4-BE49-F238E27FC236}">
                <a16:creationId xmlns:a16="http://schemas.microsoft.com/office/drawing/2014/main" id="{D02DAA41-0FFD-1D92-648A-E791417CF1BB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86850" y="3222531"/>
            <a:ext cx="1266244" cy="700992"/>
          </a:xfrm>
          <a:prstGeom prst="bentConnector3">
            <a:avLst>
              <a:gd name="adj1" fmla="val 100023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8" name="Connector: Elbow 3207">
            <a:extLst>
              <a:ext uri="{FF2B5EF4-FFF2-40B4-BE49-F238E27FC236}">
                <a16:creationId xmlns:a16="http://schemas.microsoft.com/office/drawing/2014/main" id="{D3337A8E-36FE-8805-B730-835749CF55D4}"/>
              </a:ext>
            </a:extLst>
          </p:cNvPr>
          <p:cNvCxnSpPr>
            <a:cxnSpLocks/>
          </p:cNvCxnSpPr>
          <p:nvPr/>
        </p:nvCxnSpPr>
        <p:spPr>
          <a:xfrm>
            <a:off x="10343550" y="3222532"/>
            <a:ext cx="1218022" cy="724411"/>
          </a:xfrm>
          <a:prstGeom prst="bentConnector3">
            <a:avLst>
              <a:gd name="adj1" fmla="val 100309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20" name="TextBox 3219">
            <a:extLst>
              <a:ext uri="{FF2B5EF4-FFF2-40B4-BE49-F238E27FC236}">
                <a16:creationId xmlns:a16="http://schemas.microsoft.com/office/drawing/2014/main" id="{38D81CDF-BCD6-E6E1-7AAD-7908E5A8FDC7}"/>
              </a:ext>
            </a:extLst>
          </p:cNvPr>
          <p:cNvSpPr txBox="1"/>
          <p:nvPr/>
        </p:nvSpPr>
        <p:spPr>
          <a:xfrm>
            <a:off x="8441393" y="4631232"/>
            <a:ext cx="129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TELEGRAM BOT</a:t>
            </a:r>
          </a:p>
        </p:txBody>
      </p:sp>
      <p:sp>
        <p:nvSpPr>
          <p:cNvPr id="3225" name="TextBox 3224">
            <a:extLst>
              <a:ext uri="{FF2B5EF4-FFF2-40B4-BE49-F238E27FC236}">
                <a16:creationId xmlns:a16="http://schemas.microsoft.com/office/drawing/2014/main" id="{0337B0EA-807A-2CBA-9928-B6F023E1771B}"/>
              </a:ext>
            </a:extLst>
          </p:cNvPr>
          <p:cNvSpPr txBox="1"/>
          <p:nvPr/>
        </p:nvSpPr>
        <p:spPr>
          <a:xfrm>
            <a:off x="10935901" y="4712024"/>
            <a:ext cx="129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Crimson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Shroud</a:t>
            </a:r>
          </a:p>
        </p:txBody>
      </p:sp>
      <p:cxnSp>
        <p:nvCxnSpPr>
          <p:cNvPr id="3229" name="Straight Connector 3228">
            <a:extLst>
              <a:ext uri="{FF2B5EF4-FFF2-40B4-BE49-F238E27FC236}">
                <a16:creationId xmlns:a16="http://schemas.microsoft.com/office/drawing/2014/main" id="{981C9477-ABDA-4A3E-5373-DA037506BC4E}"/>
              </a:ext>
            </a:extLst>
          </p:cNvPr>
          <p:cNvCxnSpPr>
            <a:cxnSpLocks/>
          </p:cNvCxnSpPr>
          <p:nvPr/>
        </p:nvCxnSpPr>
        <p:spPr>
          <a:xfrm>
            <a:off x="10343550" y="3209564"/>
            <a:ext cx="0" cy="21705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31" name="Connector: Elbow 3230">
            <a:extLst>
              <a:ext uri="{FF2B5EF4-FFF2-40B4-BE49-F238E27FC236}">
                <a16:creationId xmlns:a16="http://schemas.microsoft.com/office/drawing/2014/main" id="{DC3E8BB0-C0A7-C525-0FF3-B3BDA06865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86850" y="5365029"/>
            <a:ext cx="1266244" cy="406465"/>
          </a:xfrm>
          <a:prstGeom prst="bentConnector3">
            <a:avLst>
              <a:gd name="adj1" fmla="val 100023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42" name="TextBox 3241">
            <a:extLst>
              <a:ext uri="{FF2B5EF4-FFF2-40B4-BE49-F238E27FC236}">
                <a16:creationId xmlns:a16="http://schemas.microsoft.com/office/drawing/2014/main" id="{BB4860F5-4A46-6003-EBFD-D61D675E1BF4}"/>
              </a:ext>
            </a:extLst>
          </p:cNvPr>
          <p:cNvSpPr txBox="1"/>
          <p:nvPr/>
        </p:nvSpPr>
        <p:spPr>
          <a:xfrm>
            <a:off x="7466888" y="5862103"/>
            <a:ext cx="129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CUSTOM APPS</a:t>
            </a:r>
          </a:p>
        </p:txBody>
      </p:sp>
      <p:sp>
        <p:nvSpPr>
          <p:cNvPr id="3245" name="TextBox 3244">
            <a:extLst>
              <a:ext uri="{FF2B5EF4-FFF2-40B4-BE49-F238E27FC236}">
                <a16:creationId xmlns:a16="http://schemas.microsoft.com/office/drawing/2014/main" id="{AB22693E-51BF-5DD9-01BD-4603F82B5D1B}"/>
              </a:ext>
            </a:extLst>
          </p:cNvPr>
          <p:cNvSpPr txBox="1"/>
          <p:nvPr/>
        </p:nvSpPr>
        <p:spPr>
          <a:xfrm>
            <a:off x="9814063" y="5960514"/>
            <a:ext cx="129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CS-INSIDE</a:t>
            </a:r>
          </a:p>
        </p:txBody>
      </p:sp>
      <p:cxnSp>
        <p:nvCxnSpPr>
          <p:cNvPr id="3249" name="Connector: Elbow 3248">
            <a:extLst>
              <a:ext uri="{FF2B5EF4-FFF2-40B4-BE49-F238E27FC236}">
                <a16:creationId xmlns:a16="http://schemas.microsoft.com/office/drawing/2014/main" id="{15247236-5DBD-880F-C153-A18B62967972}"/>
              </a:ext>
            </a:extLst>
          </p:cNvPr>
          <p:cNvCxnSpPr>
            <a:cxnSpLocks/>
          </p:cNvCxnSpPr>
          <p:nvPr/>
        </p:nvCxnSpPr>
        <p:spPr>
          <a:xfrm>
            <a:off x="10343550" y="5365030"/>
            <a:ext cx="1094036" cy="348508"/>
          </a:xfrm>
          <a:prstGeom prst="bentConnector3">
            <a:avLst>
              <a:gd name="adj1" fmla="val 99626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69" name="Rectangle: Rounded Corners 3268">
            <a:extLst>
              <a:ext uri="{FF2B5EF4-FFF2-40B4-BE49-F238E27FC236}">
                <a16:creationId xmlns:a16="http://schemas.microsoft.com/office/drawing/2014/main" id="{B2432E42-0955-9334-7683-F97F9FAF2185}"/>
              </a:ext>
            </a:extLst>
          </p:cNvPr>
          <p:cNvSpPr>
            <a:spLocks/>
          </p:cNvSpPr>
          <p:nvPr/>
        </p:nvSpPr>
        <p:spPr>
          <a:xfrm>
            <a:off x="3434379" y="1772223"/>
            <a:ext cx="705413" cy="705413"/>
          </a:xfrm>
          <a:prstGeom prst="roundRect">
            <a:avLst/>
          </a:prstGeom>
          <a:gradFill flip="none" rotWithShape="1">
            <a:gsLst>
              <a:gs pos="40000">
                <a:srgbClr val="521C06"/>
              </a:gs>
              <a:gs pos="1000">
                <a:srgbClr val="34122A"/>
              </a:gs>
              <a:gs pos="100000">
                <a:srgbClr val="B60E1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64" name="Graphic 3263">
            <a:extLst>
              <a:ext uri="{FF2B5EF4-FFF2-40B4-BE49-F238E27FC236}">
                <a16:creationId xmlns:a16="http://schemas.microsoft.com/office/drawing/2014/main" id="{67DEB7A2-258E-24A7-5F7E-BFE54C4F8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3706" y="4139982"/>
            <a:ext cx="495301" cy="495301"/>
          </a:xfrm>
          <a:prstGeom prst="rect">
            <a:avLst/>
          </a:prstGeom>
        </p:spPr>
      </p:pic>
      <p:pic>
        <p:nvPicPr>
          <p:cNvPr id="2052" name="Picture 4" descr="Telegram Ícone – Icon - PNG Transparent - Image PNG">
            <a:extLst>
              <a:ext uri="{FF2B5EF4-FFF2-40B4-BE49-F238E27FC236}">
                <a16:creationId xmlns:a16="http://schemas.microsoft.com/office/drawing/2014/main" id="{05805025-9BD3-29E2-854C-8E9D44290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712" y="4060735"/>
            <a:ext cx="483031" cy="48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66" name="Graphic 3265">
            <a:extLst>
              <a:ext uri="{FF2B5EF4-FFF2-40B4-BE49-F238E27FC236}">
                <a16:creationId xmlns:a16="http://schemas.microsoft.com/office/drawing/2014/main" id="{16CB0EB5-193A-3D27-04D4-5C3D88BA396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17374" y="5913945"/>
            <a:ext cx="440423" cy="440423"/>
          </a:xfrm>
          <a:prstGeom prst="rect">
            <a:avLst/>
          </a:prstGeom>
        </p:spPr>
      </p:pic>
      <p:sp>
        <p:nvSpPr>
          <p:cNvPr id="3272" name="Rectangle: Rounded Corners 3271">
            <a:extLst>
              <a:ext uri="{FF2B5EF4-FFF2-40B4-BE49-F238E27FC236}">
                <a16:creationId xmlns:a16="http://schemas.microsoft.com/office/drawing/2014/main" id="{CE9FF304-4A67-6640-AC1D-E29B785068CC}"/>
              </a:ext>
            </a:extLst>
          </p:cNvPr>
          <p:cNvSpPr>
            <a:spLocks/>
          </p:cNvSpPr>
          <p:nvPr/>
        </p:nvSpPr>
        <p:spPr>
          <a:xfrm>
            <a:off x="7124286" y="3303063"/>
            <a:ext cx="658097" cy="658097"/>
          </a:xfrm>
          <a:prstGeom prst="roundRect">
            <a:avLst/>
          </a:prstGeom>
          <a:gradFill flip="none" rotWithShape="1">
            <a:gsLst>
              <a:gs pos="40000">
                <a:srgbClr val="521C06"/>
              </a:gs>
              <a:gs pos="1000">
                <a:srgbClr val="34122A"/>
              </a:gs>
              <a:gs pos="100000">
                <a:srgbClr val="47050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68" name="Graphic 3267">
            <a:extLst>
              <a:ext uri="{FF2B5EF4-FFF2-40B4-BE49-F238E27FC236}">
                <a16:creationId xmlns:a16="http://schemas.microsoft.com/office/drawing/2014/main" id="{AFD3DF3E-68C4-B41F-EED0-A44353C6F66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02460" y="5970575"/>
            <a:ext cx="368778" cy="368778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3FA4AE1F-070B-AC80-7C39-0E1029AE6B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4703" y="1943381"/>
            <a:ext cx="428059" cy="453239"/>
          </a:xfrm>
          <a:prstGeom prst="rect">
            <a:avLst/>
          </a:prstGeom>
        </p:spPr>
      </p:pic>
      <p:pic>
        <p:nvPicPr>
          <p:cNvPr id="3138" name="Picture 3137" descr="A stack of red boxes with white symbols&#10;&#10;AI-generated content may be incorrect.">
            <a:extLst>
              <a:ext uri="{FF2B5EF4-FFF2-40B4-BE49-F238E27FC236}">
                <a16:creationId xmlns:a16="http://schemas.microsoft.com/office/drawing/2014/main" id="{ACA03DE4-AC7F-7BF5-4688-7C5F6BB1311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334" y="3278200"/>
            <a:ext cx="1175107" cy="81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3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4EA347-4C34-6787-BBA7-4C01EE02D1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08958"/>
            <a:ext cx="12192000" cy="6349042"/>
          </a:xfrm>
          <a:prstGeom prst="rect">
            <a:avLst/>
          </a:prstGeom>
          <a:gradFill>
            <a:gsLst>
              <a:gs pos="81000">
                <a:srgbClr val="1C0A17"/>
              </a:gs>
              <a:gs pos="0">
                <a:srgbClr val="1C0A17"/>
              </a:gs>
              <a:gs pos="100000">
                <a:srgbClr val="2B030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25739B-E791-2C9F-D10B-73B312071846}"/>
              </a:ext>
            </a:extLst>
          </p:cNvPr>
          <p:cNvSpPr txBox="1"/>
          <p:nvPr/>
        </p:nvSpPr>
        <p:spPr>
          <a:xfrm>
            <a:off x="0" y="928363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spc="600" dirty="0">
                <a:solidFill>
                  <a:srgbClr val="A538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</a:p>
          <a:p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7D7DC4-55B2-91C9-8D6D-50A6EEC6D8B9}"/>
              </a:ext>
            </a:extLst>
          </p:cNvPr>
          <p:cNvSpPr/>
          <p:nvPr/>
        </p:nvSpPr>
        <p:spPr>
          <a:xfrm>
            <a:off x="0" y="-58900"/>
            <a:ext cx="12192000" cy="567858"/>
          </a:xfrm>
          <a:prstGeom prst="rect">
            <a:avLst/>
          </a:prstGeom>
          <a:gradFill flip="none" rotWithShape="1">
            <a:gsLst>
              <a:gs pos="49000">
                <a:srgbClr val="B23E0A"/>
              </a:gs>
              <a:gs pos="0">
                <a:srgbClr val="95337B"/>
              </a:gs>
              <a:gs pos="100000">
                <a:srgbClr val="B60E16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90E308-16D0-179F-3DAA-234701BF8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287" y="41409"/>
            <a:ext cx="367240" cy="367240"/>
          </a:xfrm>
          <a:prstGeom prst="rect">
            <a:avLst/>
          </a:prstGeom>
        </p:spPr>
      </p:pic>
      <p:pic>
        <p:nvPicPr>
          <p:cNvPr id="1028" name="Picture 4" descr="Experience | Jiří Polášek - experienced .NET/C# developer, software ...">
            <a:extLst>
              <a:ext uri="{FF2B5EF4-FFF2-40B4-BE49-F238E27FC236}">
                <a16:creationId xmlns:a16="http://schemas.microsoft.com/office/drawing/2014/main" id="{0C00D556-A961-1485-2BEA-9C75A9EA9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73" y="1578637"/>
            <a:ext cx="1528556" cy="152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jbockle/SignalR.Extensions.Orleans: A SignalR backend for ...">
            <a:extLst>
              <a:ext uri="{FF2B5EF4-FFF2-40B4-BE49-F238E27FC236}">
                <a16:creationId xmlns:a16="http://schemas.microsoft.com/office/drawing/2014/main" id="{95F6AB94-E84A-D97B-75D7-C461001DF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93" y="1867593"/>
            <a:ext cx="1074750" cy="107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A666C109-D0BA-84D8-3C78-B82122E867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10590"/>
            <a:ext cx="1074750" cy="1074750"/>
          </a:xfrm>
          <a:prstGeom prst="rect">
            <a:avLst/>
          </a:prstGeom>
        </p:spPr>
      </p:pic>
      <p:pic>
        <p:nvPicPr>
          <p:cNvPr id="13" name="Picture 12" descr="A grey box with white tape&#10;&#10;AI-generated content may be incorrect.">
            <a:extLst>
              <a:ext uri="{FF2B5EF4-FFF2-40B4-BE49-F238E27FC236}">
                <a16:creationId xmlns:a16="http://schemas.microsoft.com/office/drawing/2014/main" id="{B73F4CBA-029D-351B-FEE6-3B86F29467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26" y="3185971"/>
            <a:ext cx="1277447" cy="1277447"/>
          </a:xfrm>
          <a:prstGeom prst="rect">
            <a:avLst/>
          </a:prstGeom>
        </p:spPr>
      </p:pic>
      <p:pic>
        <p:nvPicPr>
          <p:cNvPr id="15" name="Picture 14" descr="A stack of red boxes with white symbols&#10;&#10;AI-generated content may be incorrect.">
            <a:extLst>
              <a:ext uri="{FF2B5EF4-FFF2-40B4-BE49-F238E27FC236}">
                <a16:creationId xmlns:a16="http://schemas.microsoft.com/office/drawing/2014/main" id="{FCCC1CEE-2428-01F3-4096-E0A595F4A0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0" y="2951991"/>
            <a:ext cx="2218388" cy="1530184"/>
          </a:xfrm>
          <a:prstGeom prst="rect">
            <a:avLst/>
          </a:prstGeom>
        </p:spPr>
      </p:pic>
      <p:pic>
        <p:nvPicPr>
          <p:cNvPr id="24" name="Picture 23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5BE27993-647C-84D9-90C4-E4100507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284" y="1495605"/>
            <a:ext cx="3383364" cy="1906120"/>
          </a:xfrm>
          <a:prstGeom prst="rect">
            <a:avLst/>
          </a:prstGeom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D393B002-0BC4-11E5-DED8-E3FBED441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704" y="1946394"/>
            <a:ext cx="871004" cy="87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Openssl, logo Icon in Vector Logo">
            <a:extLst>
              <a:ext uri="{FF2B5EF4-FFF2-40B4-BE49-F238E27FC236}">
                <a16:creationId xmlns:a16="http://schemas.microsoft.com/office/drawing/2014/main" id="{7227C9E9-02E6-FDBE-09C0-646E738C3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554" y="3178683"/>
            <a:ext cx="2263460" cy="113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RPC and Deadlines | gRPC">
            <a:extLst>
              <a:ext uri="{FF2B5EF4-FFF2-40B4-BE49-F238E27FC236}">
                <a16:creationId xmlns:a16="http://schemas.microsoft.com/office/drawing/2014/main" id="{24F58331-A120-82EB-CEAD-136AEEBDE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83" y="1711358"/>
            <a:ext cx="1474613" cy="147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Postgresql src logo - Social media &amp; Logos Icons">
            <a:extLst>
              <a:ext uri="{FF2B5EF4-FFF2-40B4-BE49-F238E27FC236}">
                <a16:creationId xmlns:a16="http://schemas.microsoft.com/office/drawing/2014/main" id="{45673F74-21BB-DEB2-AAF4-05E562BF0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85" y="3253578"/>
            <a:ext cx="1040214" cy="107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064DAA0A-B415-74B2-7DD0-12724A95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04" y="1201689"/>
            <a:ext cx="3008838" cy="21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Blue letters on a black background&#10;&#10;AI-generated content may be incorrect.">
            <a:extLst>
              <a:ext uri="{FF2B5EF4-FFF2-40B4-BE49-F238E27FC236}">
                <a16:creationId xmlns:a16="http://schemas.microsoft.com/office/drawing/2014/main" id="{892A7561-4FBA-DA5D-FBB1-9EF0596E95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50" y="4728757"/>
            <a:ext cx="1955001" cy="915272"/>
          </a:xfrm>
          <a:prstGeom prst="rect">
            <a:avLst/>
          </a:prstGeom>
        </p:spPr>
      </p:pic>
      <p:pic>
        <p:nvPicPr>
          <p:cNvPr id="1064" name="Picture 40" descr="Avalonia Toolkit - Visual Studio Marketplace">
            <a:extLst>
              <a:ext uri="{FF2B5EF4-FFF2-40B4-BE49-F238E27FC236}">
                <a16:creationId xmlns:a16="http://schemas.microsoft.com/office/drawing/2014/main" id="{37C65AEA-DBCD-8CE3-0912-14CA59196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973" y="4635973"/>
            <a:ext cx="1020338" cy="102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78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4EA347-4C34-6787-BBA7-4C01EE02D1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08958"/>
            <a:ext cx="12192000" cy="6349042"/>
          </a:xfrm>
          <a:prstGeom prst="rect">
            <a:avLst/>
          </a:prstGeom>
          <a:gradFill>
            <a:gsLst>
              <a:gs pos="81000">
                <a:srgbClr val="1C0A17"/>
              </a:gs>
              <a:gs pos="0">
                <a:srgbClr val="1C0A17"/>
              </a:gs>
              <a:gs pos="100000">
                <a:srgbClr val="2B030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25739B-E791-2C9F-D10B-73B312071846}"/>
              </a:ext>
            </a:extLst>
          </p:cNvPr>
          <p:cNvSpPr txBox="1"/>
          <p:nvPr/>
        </p:nvSpPr>
        <p:spPr>
          <a:xfrm>
            <a:off x="0" y="928363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spc="600" dirty="0">
                <a:solidFill>
                  <a:srgbClr val="A538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Планы на будущее </a:t>
            </a:r>
            <a:r>
              <a:rPr lang="en-US" sz="3200" b="1" spc="600" dirty="0">
                <a:solidFill>
                  <a:srgbClr val="A538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ROADMAP</a:t>
            </a:r>
            <a:endParaRPr lang="ru-RU" sz="3200" b="1" spc="600" dirty="0">
              <a:solidFill>
                <a:srgbClr val="A5388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7D7DC4-55B2-91C9-8D6D-50A6EEC6D8B9}"/>
              </a:ext>
            </a:extLst>
          </p:cNvPr>
          <p:cNvSpPr/>
          <p:nvPr/>
        </p:nvSpPr>
        <p:spPr>
          <a:xfrm>
            <a:off x="0" y="-58900"/>
            <a:ext cx="12192000" cy="567858"/>
          </a:xfrm>
          <a:prstGeom prst="rect">
            <a:avLst/>
          </a:prstGeom>
          <a:gradFill flip="none" rotWithShape="1">
            <a:gsLst>
              <a:gs pos="49000">
                <a:srgbClr val="B23E0A"/>
              </a:gs>
              <a:gs pos="0">
                <a:srgbClr val="95337B"/>
              </a:gs>
              <a:gs pos="100000">
                <a:srgbClr val="B60E16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76F5E01-53C8-E14D-AA22-7C2D66EE3F62}"/>
              </a:ext>
            </a:extLst>
          </p:cNvPr>
          <p:cNvSpPr/>
          <p:nvPr/>
        </p:nvSpPr>
        <p:spPr>
          <a:xfrm>
            <a:off x="839772" y="1991604"/>
            <a:ext cx="316194" cy="31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658BA4-1DAA-61DF-93E9-8AD993067C54}"/>
              </a:ext>
            </a:extLst>
          </p:cNvPr>
          <p:cNvSpPr/>
          <p:nvPr/>
        </p:nvSpPr>
        <p:spPr>
          <a:xfrm>
            <a:off x="4211182" y="1991604"/>
            <a:ext cx="316194" cy="31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D72DDD-4F89-6597-7898-3A4FF4A4058E}"/>
              </a:ext>
            </a:extLst>
          </p:cNvPr>
          <p:cNvSpPr/>
          <p:nvPr/>
        </p:nvSpPr>
        <p:spPr>
          <a:xfrm>
            <a:off x="6994639" y="1991604"/>
            <a:ext cx="316194" cy="31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076961B-C611-EB30-4C6C-B8D6EBC8FC3D}"/>
              </a:ext>
            </a:extLst>
          </p:cNvPr>
          <p:cNvSpPr/>
          <p:nvPr/>
        </p:nvSpPr>
        <p:spPr>
          <a:xfrm>
            <a:off x="10403510" y="1991604"/>
            <a:ext cx="316194" cy="31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5392825-851D-6014-B721-3A801EC602B5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1155966" y="2149701"/>
            <a:ext cx="30552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CD62E-AF22-0703-B339-0DD97D8E939B}"/>
              </a:ext>
            </a:extLst>
          </p:cNvPr>
          <p:cNvCxnSpPr>
            <a:stCxn id="21" idx="6"/>
            <a:endCxn id="22" idx="2"/>
          </p:cNvCxnSpPr>
          <p:nvPr/>
        </p:nvCxnSpPr>
        <p:spPr>
          <a:xfrm>
            <a:off x="4527376" y="2149701"/>
            <a:ext cx="24672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C96FC3-AAA0-4746-FC09-EDF1F7AE38F5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7310833" y="2149701"/>
            <a:ext cx="30926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7AEBA065-A52A-2919-70E7-2E3F52AD2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287" y="41409"/>
            <a:ext cx="367240" cy="367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5CC974-4B86-F85E-CFB1-C96DD6C5805A}"/>
              </a:ext>
            </a:extLst>
          </p:cNvPr>
          <p:cNvSpPr txBox="1"/>
          <p:nvPr/>
        </p:nvSpPr>
        <p:spPr>
          <a:xfrm>
            <a:off x="478107" y="2307798"/>
            <a:ext cx="103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0.</a:t>
            </a:r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BETA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5AB0E2-0F8D-7082-31C5-C47A21735CCC}"/>
              </a:ext>
            </a:extLst>
          </p:cNvPr>
          <p:cNvSpPr txBox="1"/>
          <p:nvPr/>
        </p:nvSpPr>
        <p:spPr>
          <a:xfrm>
            <a:off x="3695356" y="2287476"/>
            <a:ext cx="134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Закрытый старт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6632B-1F51-010F-7F7B-5AEA812AA335}"/>
              </a:ext>
            </a:extLst>
          </p:cNvPr>
          <p:cNvSpPr txBox="1"/>
          <p:nvPr/>
        </p:nvSpPr>
        <p:spPr>
          <a:xfrm>
            <a:off x="6407965" y="2287476"/>
            <a:ext cx="148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Обновление кода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99884E-30F9-736F-D382-6F6081A5DA5D}"/>
              </a:ext>
            </a:extLst>
          </p:cNvPr>
          <p:cNvSpPr txBox="1"/>
          <p:nvPr/>
        </p:nvSpPr>
        <p:spPr>
          <a:xfrm>
            <a:off x="9820771" y="2307798"/>
            <a:ext cx="148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Разработка </a:t>
            </a:r>
            <a:r>
              <a:rPr lang="en-US" dirty="0">
                <a:solidFill>
                  <a:schemeClr val="bg1"/>
                </a:solidFill>
              </a:rPr>
              <a:t>CS-APP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2592D2F-1474-A58D-C8F4-327826FCE731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0719704" y="2149701"/>
            <a:ext cx="938896" cy="1528711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4DBF30-B733-4F50-499C-70876F75158B}"/>
              </a:ext>
            </a:extLst>
          </p:cNvPr>
          <p:cNvSpPr/>
          <p:nvPr/>
        </p:nvSpPr>
        <p:spPr>
          <a:xfrm>
            <a:off x="839772" y="3520316"/>
            <a:ext cx="316194" cy="316194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B65B442-7974-1EC6-4A52-23A8E26F1099}"/>
              </a:ext>
            </a:extLst>
          </p:cNvPr>
          <p:cNvSpPr/>
          <p:nvPr/>
        </p:nvSpPr>
        <p:spPr>
          <a:xfrm>
            <a:off x="4211182" y="3520316"/>
            <a:ext cx="316194" cy="316194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FD69473-FCC3-67F5-7D8E-01539C1FDBF4}"/>
              </a:ext>
            </a:extLst>
          </p:cNvPr>
          <p:cNvSpPr/>
          <p:nvPr/>
        </p:nvSpPr>
        <p:spPr>
          <a:xfrm>
            <a:off x="6994639" y="3520316"/>
            <a:ext cx="316194" cy="316194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5CB5514-2365-8883-DBD2-113A00AC8DD4}"/>
              </a:ext>
            </a:extLst>
          </p:cNvPr>
          <p:cNvSpPr/>
          <p:nvPr/>
        </p:nvSpPr>
        <p:spPr>
          <a:xfrm>
            <a:off x="10403510" y="3520316"/>
            <a:ext cx="316194" cy="316194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91A3D8-AD4A-9ABA-A904-3E63F2D329DD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1155966" y="3678413"/>
            <a:ext cx="30552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BF02C5-61F7-6A51-3339-D896673D83AB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4527376" y="3678413"/>
            <a:ext cx="24672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8C9773-A1A3-3191-FEBC-104A24968C9A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>
            <a:off x="7310833" y="3678413"/>
            <a:ext cx="30926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BC095A-826D-2FEC-F244-CE57914CA528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10719704" y="3678413"/>
            <a:ext cx="938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79B522A-FA4B-1B35-D180-8B4F50C5391A}"/>
              </a:ext>
            </a:extLst>
          </p:cNvPr>
          <p:cNvSpPr txBox="1"/>
          <p:nvPr/>
        </p:nvSpPr>
        <p:spPr>
          <a:xfrm>
            <a:off x="9726512" y="3865888"/>
            <a:ext cx="1670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Тестирование и доработка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E41216-9EB9-EE89-D1EC-31A2F4C36D78}"/>
              </a:ext>
            </a:extLst>
          </p:cNvPr>
          <p:cNvSpPr txBox="1"/>
          <p:nvPr/>
        </p:nvSpPr>
        <p:spPr>
          <a:xfrm>
            <a:off x="6407965" y="3930211"/>
            <a:ext cx="148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Запуск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CS-INSIDE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C8E6FC-F1DD-6754-5FF6-8A284D3974B6}"/>
              </a:ext>
            </a:extLst>
          </p:cNvPr>
          <p:cNvSpPr txBox="1"/>
          <p:nvPr/>
        </p:nvSpPr>
        <p:spPr>
          <a:xfrm>
            <a:off x="3628442" y="3951388"/>
            <a:ext cx="148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Улучшение связи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737639-7446-857E-966D-DF00F669B6CD}"/>
              </a:ext>
            </a:extLst>
          </p:cNvPr>
          <p:cNvSpPr txBox="1"/>
          <p:nvPr/>
        </p:nvSpPr>
        <p:spPr>
          <a:xfrm>
            <a:off x="332549" y="3930210"/>
            <a:ext cx="148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Разработка Сайта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080" name="Connector: Elbow 3079">
            <a:extLst>
              <a:ext uri="{FF2B5EF4-FFF2-40B4-BE49-F238E27FC236}">
                <a16:creationId xmlns:a16="http://schemas.microsoft.com/office/drawing/2014/main" id="{0B7BD1D8-2E91-4B9A-D8B9-12E2257D4332}"/>
              </a:ext>
            </a:extLst>
          </p:cNvPr>
          <p:cNvCxnSpPr>
            <a:cxnSpLocks/>
            <a:stCxn id="19" idx="2"/>
          </p:cNvCxnSpPr>
          <p:nvPr/>
        </p:nvCxnSpPr>
        <p:spPr>
          <a:xfrm rot="10800000" flipV="1">
            <a:off x="217070" y="3678412"/>
            <a:ext cx="622703" cy="162057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194C9C5A-26C2-17DE-DD60-A114B48ABE79}"/>
              </a:ext>
            </a:extLst>
          </p:cNvPr>
          <p:cNvCxnSpPr>
            <a:cxnSpLocks/>
            <a:stCxn id="3100" idx="2"/>
          </p:cNvCxnSpPr>
          <p:nvPr/>
        </p:nvCxnSpPr>
        <p:spPr>
          <a:xfrm flipH="1">
            <a:off x="217069" y="5298988"/>
            <a:ext cx="6227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00" name="Oval 3099">
            <a:extLst>
              <a:ext uri="{FF2B5EF4-FFF2-40B4-BE49-F238E27FC236}">
                <a16:creationId xmlns:a16="http://schemas.microsoft.com/office/drawing/2014/main" id="{34E9DE5A-5C3E-6146-2825-8B192980CB47}"/>
              </a:ext>
            </a:extLst>
          </p:cNvPr>
          <p:cNvSpPr/>
          <p:nvPr/>
        </p:nvSpPr>
        <p:spPr>
          <a:xfrm>
            <a:off x="839772" y="5140891"/>
            <a:ext cx="316194" cy="316194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1" name="Oval 3100">
            <a:extLst>
              <a:ext uri="{FF2B5EF4-FFF2-40B4-BE49-F238E27FC236}">
                <a16:creationId xmlns:a16="http://schemas.microsoft.com/office/drawing/2014/main" id="{EF60799C-DDB7-853E-578B-E9152FFF99A3}"/>
              </a:ext>
            </a:extLst>
          </p:cNvPr>
          <p:cNvSpPr/>
          <p:nvPr/>
        </p:nvSpPr>
        <p:spPr>
          <a:xfrm>
            <a:off x="4211182" y="5140891"/>
            <a:ext cx="316194" cy="316194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2" name="Oval 3101">
            <a:extLst>
              <a:ext uri="{FF2B5EF4-FFF2-40B4-BE49-F238E27FC236}">
                <a16:creationId xmlns:a16="http://schemas.microsoft.com/office/drawing/2014/main" id="{76E04091-B847-947D-B9B3-140ECF16B327}"/>
              </a:ext>
            </a:extLst>
          </p:cNvPr>
          <p:cNvSpPr/>
          <p:nvPr/>
        </p:nvSpPr>
        <p:spPr>
          <a:xfrm>
            <a:off x="6994639" y="5140891"/>
            <a:ext cx="316194" cy="316194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3" name="Oval 3102">
            <a:extLst>
              <a:ext uri="{FF2B5EF4-FFF2-40B4-BE49-F238E27FC236}">
                <a16:creationId xmlns:a16="http://schemas.microsoft.com/office/drawing/2014/main" id="{FE982FFF-1312-49FA-9752-ACA136359337}"/>
              </a:ext>
            </a:extLst>
          </p:cNvPr>
          <p:cNvSpPr/>
          <p:nvPr/>
        </p:nvSpPr>
        <p:spPr>
          <a:xfrm>
            <a:off x="10403510" y="5140891"/>
            <a:ext cx="316194" cy="316194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04" name="Straight Connector 3103">
            <a:extLst>
              <a:ext uri="{FF2B5EF4-FFF2-40B4-BE49-F238E27FC236}">
                <a16:creationId xmlns:a16="http://schemas.microsoft.com/office/drawing/2014/main" id="{869A19C7-F8EE-8737-B511-C9D7B725863A}"/>
              </a:ext>
            </a:extLst>
          </p:cNvPr>
          <p:cNvCxnSpPr>
            <a:cxnSpLocks/>
            <a:stCxn id="3100" idx="6"/>
            <a:endCxn id="3101" idx="2"/>
          </p:cNvCxnSpPr>
          <p:nvPr/>
        </p:nvCxnSpPr>
        <p:spPr>
          <a:xfrm>
            <a:off x="1155966" y="5298988"/>
            <a:ext cx="30552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5" name="Straight Connector 3104">
            <a:extLst>
              <a:ext uri="{FF2B5EF4-FFF2-40B4-BE49-F238E27FC236}">
                <a16:creationId xmlns:a16="http://schemas.microsoft.com/office/drawing/2014/main" id="{91AD7A8D-38E2-CF3D-5833-4C94F6F4E810}"/>
              </a:ext>
            </a:extLst>
          </p:cNvPr>
          <p:cNvCxnSpPr>
            <a:stCxn id="3101" idx="6"/>
            <a:endCxn id="3102" idx="2"/>
          </p:cNvCxnSpPr>
          <p:nvPr/>
        </p:nvCxnSpPr>
        <p:spPr>
          <a:xfrm>
            <a:off x="4527376" y="5298988"/>
            <a:ext cx="24672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6" name="Straight Connector 3105">
            <a:extLst>
              <a:ext uri="{FF2B5EF4-FFF2-40B4-BE49-F238E27FC236}">
                <a16:creationId xmlns:a16="http://schemas.microsoft.com/office/drawing/2014/main" id="{B8DB4C99-BD33-16A2-90FE-6C6CB2349390}"/>
              </a:ext>
            </a:extLst>
          </p:cNvPr>
          <p:cNvCxnSpPr>
            <a:stCxn id="3102" idx="6"/>
            <a:endCxn id="3103" idx="2"/>
          </p:cNvCxnSpPr>
          <p:nvPr/>
        </p:nvCxnSpPr>
        <p:spPr>
          <a:xfrm>
            <a:off x="7310833" y="5298988"/>
            <a:ext cx="30926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7" name="Straight Connector 3106">
            <a:extLst>
              <a:ext uri="{FF2B5EF4-FFF2-40B4-BE49-F238E27FC236}">
                <a16:creationId xmlns:a16="http://schemas.microsoft.com/office/drawing/2014/main" id="{98715CDA-8BF5-0131-8D3F-03FF1493795B}"/>
              </a:ext>
            </a:extLst>
          </p:cNvPr>
          <p:cNvCxnSpPr>
            <a:cxnSpLocks/>
            <a:stCxn id="3103" idx="6"/>
          </p:cNvCxnSpPr>
          <p:nvPr/>
        </p:nvCxnSpPr>
        <p:spPr>
          <a:xfrm>
            <a:off x="10719704" y="5298988"/>
            <a:ext cx="938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24" name="TextBox 3123">
            <a:extLst>
              <a:ext uri="{FF2B5EF4-FFF2-40B4-BE49-F238E27FC236}">
                <a16:creationId xmlns:a16="http://schemas.microsoft.com/office/drawing/2014/main" id="{74549FBC-4C8D-DBFB-8122-C2A4059F035C}"/>
              </a:ext>
            </a:extLst>
          </p:cNvPr>
          <p:cNvSpPr txBox="1"/>
          <p:nvPr/>
        </p:nvSpPr>
        <p:spPr>
          <a:xfrm>
            <a:off x="9726512" y="5483924"/>
            <a:ext cx="167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1.0 RELEASE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125" name="TextBox 3124">
            <a:extLst>
              <a:ext uri="{FF2B5EF4-FFF2-40B4-BE49-F238E27FC236}">
                <a16:creationId xmlns:a16="http://schemas.microsoft.com/office/drawing/2014/main" id="{9EE70F03-49E0-C6AF-3E87-DC810C638601}"/>
              </a:ext>
            </a:extLst>
          </p:cNvPr>
          <p:cNvSpPr txBox="1"/>
          <p:nvPr/>
        </p:nvSpPr>
        <p:spPr>
          <a:xfrm>
            <a:off x="6407965" y="5548247"/>
            <a:ext cx="1481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Доработка. Шлифовка результатов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26" name="TextBox 3125">
            <a:extLst>
              <a:ext uri="{FF2B5EF4-FFF2-40B4-BE49-F238E27FC236}">
                <a16:creationId xmlns:a16="http://schemas.microsoft.com/office/drawing/2014/main" id="{DF0F6BD4-2A13-9235-12CA-40FEB975DD3E}"/>
              </a:ext>
            </a:extLst>
          </p:cNvPr>
          <p:cNvSpPr txBox="1"/>
          <p:nvPr/>
        </p:nvSpPr>
        <p:spPr>
          <a:xfrm>
            <a:off x="3628442" y="5569424"/>
            <a:ext cx="148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Анализ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27" name="TextBox 3126">
            <a:extLst>
              <a:ext uri="{FF2B5EF4-FFF2-40B4-BE49-F238E27FC236}">
                <a16:creationId xmlns:a16="http://schemas.microsoft.com/office/drawing/2014/main" id="{C6586E6A-45A4-5CC0-A05E-D31B91AFD39C}"/>
              </a:ext>
            </a:extLst>
          </p:cNvPr>
          <p:cNvSpPr txBox="1"/>
          <p:nvPr/>
        </p:nvSpPr>
        <p:spPr>
          <a:xfrm>
            <a:off x="332549" y="5548246"/>
            <a:ext cx="148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Открытый старт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132" name="Graphic 3131">
            <a:extLst>
              <a:ext uri="{FF2B5EF4-FFF2-40B4-BE49-F238E27FC236}">
                <a16:creationId xmlns:a16="http://schemas.microsoft.com/office/drawing/2014/main" id="{A6EA7BFD-F062-3EC0-36D5-75EE2C6CB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2673" y="2058948"/>
            <a:ext cx="193210" cy="193210"/>
          </a:xfrm>
          <a:prstGeom prst="rect">
            <a:avLst/>
          </a:prstGeom>
        </p:spPr>
      </p:pic>
      <p:pic>
        <p:nvPicPr>
          <p:cNvPr id="3133" name="Graphic 3132">
            <a:extLst>
              <a:ext uri="{FF2B5EF4-FFF2-40B4-BE49-F238E27FC236}">
                <a16:creationId xmlns:a16="http://schemas.microsoft.com/office/drawing/2014/main" id="{703FDA49-2141-AE1A-562C-F3F765F29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897" y="2053096"/>
            <a:ext cx="193210" cy="193210"/>
          </a:xfrm>
          <a:prstGeom prst="rect">
            <a:avLst/>
          </a:prstGeom>
        </p:spPr>
      </p:pic>
      <p:pic>
        <p:nvPicPr>
          <p:cNvPr id="3134" name="Graphic 3133">
            <a:extLst>
              <a:ext uri="{FF2B5EF4-FFF2-40B4-BE49-F238E27FC236}">
                <a16:creationId xmlns:a16="http://schemas.microsoft.com/office/drawing/2014/main" id="{745C9BC9-C55A-14E2-CB09-6637B9614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6131" y="2053096"/>
            <a:ext cx="193210" cy="193210"/>
          </a:xfrm>
          <a:prstGeom prst="rect">
            <a:avLst/>
          </a:prstGeom>
        </p:spPr>
      </p:pic>
      <p:pic>
        <p:nvPicPr>
          <p:cNvPr id="3135" name="Graphic 3134">
            <a:extLst>
              <a:ext uri="{FF2B5EF4-FFF2-40B4-BE49-F238E27FC236}">
                <a16:creationId xmlns:a16="http://schemas.microsoft.com/office/drawing/2014/main" id="{68A8B39D-8D9E-CBF7-CA29-E02DD5968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65002" y="2049392"/>
            <a:ext cx="193210" cy="19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8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4EA347-4C34-6787-BBA7-4C01EE02D1F9}"/>
              </a:ext>
            </a:extLst>
          </p:cNvPr>
          <p:cNvSpPr/>
          <p:nvPr/>
        </p:nvSpPr>
        <p:spPr>
          <a:xfrm>
            <a:off x="0" y="508958"/>
            <a:ext cx="12192000" cy="6349042"/>
          </a:xfrm>
          <a:prstGeom prst="rect">
            <a:avLst/>
          </a:prstGeom>
          <a:gradFill>
            <a:gsLst>
              <a:gs pos="81000">
                <a:srgbClr val="1C0A17"/>
              </a:gs>
              <a:gs pos="0">
                <a:srgbClr val="2B0305"/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25739B-E791-2C9F-D10B-73B312071846}"/>
              </a:ext>
            </a:extLst>
          </p:cNvPr>
          <p:cNvSpPr txBox="1"/>
          <p:nvPr/>
        </p:nvSpPr>
        <p:spPr>
          <a:xfrm>
            <a:off x="0" y="869573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spc="600" dirty="0">
                <a:solidFill>
                  <a:srgbClr val="A538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НАШИ ПРОДУКТЫ</a:t>
            </a:r>
          </a:p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7D7DC4-55B2-91C9-8D6D-50A6EEC6D8B9}"/>
              </a:ext>
            </a:extLst>
          </p:cNvPr>
          <p:cNvSpPr/>
          <p:nvPr/>
        </p:nvSpPr>
        <p:spPr>
          <a:xfrm>
            <a:off x="0" y="-58900"/>
            <a:ext cx="12192000" cy="567858"/>
          </a:xfrm>
          <a:prstGeom prst="rect">
            <a:avLst/>
          </a:prstGeom>
          <a:gradFill flip="none" rotWithShape="1">
            <a:gsLst>
              <a:gs pos="49000">
                <a:srgbClr val="B23E0A"/>
              </a:gs>
              <a:gs pos="0">
                <a:srgbClr val="95337B"/>
              </a:gs>
              <a:gs pos="100000">
                <a:srgbClr val="B60E16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E5647C-D864-BC42-3AAE-B3BF83A55C44}"/>
              </a:ext>
            </a:extLst>
          </p:cNvPr>
          <p:cNvSpPr txBox="1"/>
          <p:nvPr/>
        </p:nvSpPr>
        <p:spPr>
          <a:xfrm>
            <a:off x="542925" y="3866048"/>
            <a:ext cx="3510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67E47"/>
                </a:solidFill>
              </a:rPr>
              <a:t>CS-INSIDE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D75327-859D-8670-0FB2-B44906860391}"/>
              </a:ext>
            </a:extLst>
          </p:cNvPr>
          <p:cNvSpPr txBox="1"/>
          <p:nvPr/>
        </p:nvSpPr>
        <p:spPr>
          <a:xfrm>
            <a:off x="542925" y="4321178"/>
            <a:ext cx="2958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CrimsonShroud</a:t>
            </a:r>
            <a:r>
              <a:rPr lang="ru-RU" sz="1200" dirty="0">
                <a:solidFill>
                  <a:schemeClr val="bg1"/>
                </a:solidFill>
              </a:rPr>
              <a:t> напрямую</a:t>
            </a:r>
            <a:r>
              <a:rPr lang="en-US" sz="1200" dirty="0">
                <a:solidFill>
                  <a:schemeClr val="bg1"/>
                </a:solidFill>
              </a:rPr>
              <a:t>,</a:t>
            </a:r>
            <a:r>
              <a:rPr lang="ru-RU" sz="1200" dirty="0">
                <a:solidFill>
                  <a:schemeClr val="bg1"/>
                </a:solidFill>
              </a:rPr>
              <a:t> прямо в вашем коде. Используйте сами или перенаправляйте библиотеки</a:t>
            </a:r>
          </a:p>
          <a:p>
            <a:endParaRPr lang="ru-RU" sz="1200" dirty="0">
              <a:solidFill>
                <a:schemeClr val="bg1"/>
              </a:solidFill>
            </a:endParaRPr>
          </a:p>
          <a:p>
            <a:endParaRPr lang="ru-RU" sz="1200" dirty="0">
              <a:solidFill>
                <a:schemeClr val="bg1"/>
              </a:solidFill>
            </a:endParaRPr>
          </a:p>
          <a:p>
            <a:endParaRPr lang="ru-RU" sz="1200" dirty="0">
              <a:solidFill>
                <a:schemeClr val="bg1"/>
              </a:solidFill>
            </a:endParaRPr>
          </a:p>
          <a:p>
            <a:endParaRPr lang="ru-RU" sz="1200" dirty="0">
              <a:solidFill>
                <a:schemeClr val="bg1"/>
              </a:solidFill>
            </a:endParaRPr>
          </a:p>
          <a:p>
            <a:endParaRPr lang="ru-RU" sz="1200" dirty="0">
              <a:solidFill>
                <a:schemeClr val="bg1"/>
              </a:solidFill>
            </a:endParaRPr>
          </a:p>
          <a:p>
            <a:r>
              <a:rPr lang="ru-RU" sz="1200" b="1" dirty="0">
                <a:solidFill>
                  <a:srgbClr val="F67E47"/>
                </a:solidFill>
              </a:rPr>
              <a:t>Уже скоро для</a:t>
            </a:r>
            <a:r>
              <a:rPr lang="en-US" sz="1200" b="1" dirty="0">
                <a:solidFill>
                  <a:srgbClr val="F67E47"/>
                </a:solidFill>
              </a:rPr>
              <a:t>:</a:t>
            </a:r>
            <a:r>
              <a:rPr lang="en-US" sz="1200" dirty="0">
                <a:solidFill>
                  <a:schemeClr val="bg1"/>
                </a:solidFill>
              </a:rPr>
              <a:t> Python, </a:t>
            </a:r>
            <a:r>
              <a:rPr lang="ru-RU" sz="1200" dirty="0">
                <a:solidFill>
                  <a:schemeClr val="bg1"/>
                </a:solidFill>
              </a:rPr>
              <a:t>  </a:t>
            </a:r>
            <a:r>
              <a:rPr lang="en-US" sz="1200" dirty="0">
                <a:solidFill>
                  <a:schemeClr val="bg1"/>
                </a:solidFill>
              </a:rPr>
              <a:t>C#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18925-5DB8-F68D-8B2C-AD49263CF30B}"/>
              </a:ext>
            </a:extLst>
          </p:cNvPr>
          <p:cNvSpPr txBox="1"/>
          <p:nvPr/>
        </p:nvSpPr>
        <p:spPr>
          <a:xfrm>
            <a:off x="4486275" y="3898868"/>
            <a:ext cx="3510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67E47"/>
                </a:solidFill>
              </a:rPr>
              <a:t>CRIMSON SHROUD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0248D4-909D-50C5-B847-0E040E92308F}"/>
              </a:ext>
            </a:extLst>
          </p:cNvPr>
          <p:cNvSpPr txBox="1"/>
          <p:nvPr/>
        </p:nvSpPr>
        <p:spPr>
          <a:xfrm>
            <a:off x="4486275" y="4353998"/>
            <a:ext cx="2958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Удобное декстоп-приложение для базовых и проффесиональных нужд.</a:t>
            </a:r>
          </a:p>
          <a:p>
            <a:endParaRPr lang="ru-RU" sz="1200" dirty="0">
              <a:solidFill>
                <a:schemeClr val="bg1"/>
              </a:solidFill>
            </a:endParaRPr>
          </a:p>
          <a:p>
            <a:r>
              <a:rPr lang="ru-RU" sz="1200" dirty="0">
                <a:solidFill>
                  <a:schemeClr val="bg1"/>
                </a:solidFill>
              </a:rPr>
              <a:t>С поддержкой </a:t>
            </a:r>
            <a:r>
              <a:rPr lang="en-US" sz="1200" dirty="0">
                <a:solidFill>
                  <a:schemeClr val="bg1"/>
                </a:solidFill>
              </a:rPr>
              <a:t>Split-Tunneling </a:t>
            </a:r>
            <a:r>
              <a:rPr lang="ru-RU" sz="1200" dirty="0">
                <a:solidFill>
                  <a:schemeClr val="bg1"/>
                </a:solidFill>
              </a:rPr>
              <a:t>и современных стандартов безопасноти</a:t>
            </a:r>
          </a:p>
          <a:p>
            <a:endParaRPr lang="ru-RU" sz="1200" dirty="0">
              <a:solidFill>
                <a:schemeClr val="bg1"/>
              </a:solidFill>
            </a:endParaRPr>
          </a:p>
          <a:p>
            <a:endParaRPr lang="ru-RU" sz="1200" dirty="0">
              <a:solidFill>
                <a:schemeClr val="bg1"/>
              </a:solidFill>
            </a:endParaRPr>
          </a:p>
          <a:p>
            <a:endParaRPr lang="ru-RU" sz="1200" dirty="0">
              <a:solidFill>
                <a:schemeClr val="bg1"/>
              </a:solidFill>
            </a:endParaRPr>
          </a:p>
          <a:p>
            <a:r>
              <a:rPr lang="ru-RU" sz="1200" b="1" dirty="0">
                <a:solidFill>
                  <a:srgbClr val="F67E47"/>
                </a:solidFill>
              </a:rPr>
              <a:t>УЖЕ ДОСТУПНО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35D16-66EA-0E72-0923-05A52C0C053A}"/>
              </a:ext>
            </a:extLst>
          </p:cNvPr>
          <p:cNvSpPr txBox="1"/>
          <p:nvPr/>
        </p:nvSpPr>
        <p:spPr>
          <a:xfrm>
            <a:off x="8429625" y="3898868"/>
            <a:ext cx="3510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67E47"/>
                </a:solidFill>
              </a:rPr>
              <a:t>CS-1 VIOLET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65D111-DBF7-09C0-603E-794F025F2C9B}"/>
              </a:ext>
            </a:extLst>
          </p:cNvPr>
          <p:cNvSpPr txBox="1"/>
          <p:nvPr/>
        </p:nvSpPr>
        <p:spPr>
          <a:xfrm>
            <a:off x="8429625" y="4353998"/>
            <a:ext cx="2958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Кастомная общедоступная версия низкоуровнего протокола передачи данных</a:t>
            </a:r>
          </a:p>
          <a:p>
            <a:endParaRPr lang="ru-RU" sz="1200" dirty="0">
              <a:solidFill>
                <a:schemeClr val="bg1"/>
              </a:solidFill>
            </a:endParaRPr>
          </a:p>
          <a:p>
            <a:endParaRPr lang="ru-RU" sz="1200" dirty="0">
              <a:solidFill>
                <a:schemeClr val="bg1"/>
              </a:solidFill>
            </a:endParaRPr>
          </a:p>
          <a:p>
            <a:endParaRPr lang="ru-RU" sz="1200" dirty="0">
              <a:solidFill>
                <a:schemeClr val="bg1"/>
              </a:solidFill>
            </a:endParaRPr>
          </a:p>
          <a:p>
            <a:endParaRPr lang="ru-RU" sz="1200" dirty="0">
              <a:solidFill>
                <a:schemeClr val="bg1"/>
              </a:solidFill>
            </a:endParaRPr>
          </a:p>
          <a:p>
            <a:endParaRPr lang="ru-RU" sz="1200" dirty="0">
              <a:solidFill>
                <a:schemeClr val="bg1"/>
              </a:solidFill>
            </a:endParaRPr>
          </a:p>
          <a:p>
            <a:r>
              <a:rPr lang="ru-RU" sz="1200" b="1" dirty="0">
                <a:solidFill>
                  <a:srgbClr val="F67E47"/>
                </a:solidFill>
              </a:rPr>
              <a:t>СКОРО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B8501D-D772-8D04-05E5-5F2AE18FF3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6" t="1766" r="23803" b="20905"/>
          <a:stretch/>
        </p:blipFill>
        <p:spPr>
          <a:xfrm>
            <a:off x="542925" y="1876896"/>
            <a:ext cx="3219450" cy="1876425"/>
          </a:xfrm>
          <a:custGeom>
            <a:avLst/>
            <a:gdLst>
              <a:gd name="connsiteX0" fmla="*/ 312744 w 3219450"/>
              <a:gd name="connsiteY0" fmla="*/ 0 h 1876425"/>
              <a:gd name="connsiteX1" fmla="*/ 2906706 w 3219450"/>
              <a:gd name="connsiteY1" fmla="*/ 0 h 1876425"/>
              <a:gd name="connsiteX2" fmla="*/ 3219450 w 3219450"/>
              <a:gd name="connsiteY2" fmla="*/ 312744 h 1876425"/>
              <a:gd name="connsiteX3" fmla="*/ 3219450 w 3219450"/>
              <a:gd name="connsiteY3" fmla="*/ 1563681 h 1876425"/>
              <a:gd name="connsiteX4" fmla="*/ 2906706 w 3219450"/>
              <a:gd name="connsiteY4" fmla="*/ 1876425 h 1876425"/>
              <a:gd name="connsiteX5" fmla="*/ 312744 w 3219450"/>
              <a:gd name="connsiteY5" fmla="*/ 1876425 h 1876425"/>
              <a:gd name="connsiteX6" fmla="*/ 0 w 3219450"/>
              <a:gd name="connsiteY6" fmla="*/ 1563681 h 1876425"/>
              <a:gd name="connsiteX7" fmla="*/ 0 w 3219450"/>
              <a:gd name="connsiteY7" fmla="*/ 312744 h 1876425"/>
              <a:gd name="connsiteX8" fmla="*/ 312744 w 3219450"/>
              <a:gd name="connsiteY8" fmla="*/ 0 h 187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9450" h="1876425">
                <a:moveTo>
                  <a:pt x="312744" y="0"/>
                </a:moveTo>
                <a:lnTo>
                  <a:pt x="2906706" y="0"/>
                </a:lnTo>
                <a:cubicBezTo>
                  <a:pt x="3079430" y="0"/>
                  <a:pt x="3219450" y="140020"/>
                  <a:pt x="3219450" y="312744"/>
                </a:cubicBezTo>
                <a:lnTo>
                  <a:pt x="3219450" y="1563681"/>
                </a:lnTo>
                <a:cubicBezTo>
                  <a:pt x="3219450" y="1736405"/>
                  <a:pt x="3079430" y="1876425"/>
                  <a:pt x="2906706" y="1876425"/>
                </a:cubicBezTo>
                <a:lnTo>
                  <a:pt x="312744" y="1876425"/>
                </a:lnTo>
                <a:cubicBezTo>
                  <a:pt x="140020" y="1876425"/>
                  <a:pt x="0" y="1736405"/>
                  <a:pt x="0" y="1563681"/>
                </a:cubicBezTo>
                <a:lnTo>
                  <a:pt x="0" y="312744"/>
                </a:lnTo>
                <a:cubicBezTo>
                  <a:pt x="0" y="140020"/>
                  <a:pt x="140020" y="0"/>
                  <a:pt x="312744" y="0"/>
                </a:cubicBez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2E4D653-0665-8158-C615-74CAEA7C6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t="27358" r="3535" b="42163"/>
          <a:stretch/>
        </p:blipFill>
        <p:spPr bwMode="auto">
          <a:xfrm>
            <a:off x="4486275" y="1876896"/>
            <a:ext cx="3219450" cy="1876425"/>
          </a:xfrm>
          <a:custGeom>
            <a:avLst/>
            <a:gdLst>
              <a:gd name="connsiteX0" fmla="*/ 312744 w 3219450"/>
              <a:gd name="connsiteY0" fmla="*/ 0 h 1876425"/>
              <a:gd name="connsiteX1" fmla="*/ 2906706 w 3219450"/>
              <a:gd name="connsiteY1" fmla="*/ 0 h 1876425"/>
              <a:gd name="connsiteX2" fmla="*/ 3219450 w 3219450"/>
              <a:gd name="connsiteY2" fmla="*/ 312744 h 1876425"/>
              <a:gd name="connsiteX3" fmla="*/ 3219450 w 3219450"/>
              <a:gd name="connsiteY3" fmla="*/ 1563681 h 1876425"/>
              <a:gd name="connsiteX4" fmla="*/ 2906706 w 3219450"/>
              <a:gd name="connsiteY4" fmla="*/ 1876425 h 1876425"/>
              <a:gd name="connsiteX5" fmla="*/ 312744 w 3219450"/>
              <a:gd name="connsiteY5" fmla="*/ 1876425 h 1876425"/>
              <a:gd name="connsiteX6" fmla="*/ 0 w 3219450"/>
              <a:gd name="connsiteY6" fmla="*/ 1563681 h 1876425"/>
              <a:gd name="connsiteX7" fmla="*/ 0 w 3219450"/>
              <a:gd name="connsiteY7" fmla="*/ 312744 h 1876425"/>
              <a:gd name="connsiteX8" fmla="*/ 312744 w 3219450"/>
              <a:gd name="connsiteY8" fmla="*/ 0 h 187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9450" h="1876425">
                <a:moveTo>
                  <a:pt x="312744" y="0"/>
                </a:moveTo>
                <a:lnTo>
                  <a:pt x="2906706" y="0"/>
                </a:lnTo>
                <a:cubicBezTo>
                  <a:pt x="3079430" y="0"/>
                  <a:pt x="3219450" y="140020"/>
                  <a:pt x="3219450" y="312744"/>
                </a:cubicBezTo>
                <a:lnTo>
                  <a:pt x="3219450" y="1563681"/>
                </a:lnTo>
                <a:cubicBezTo>
                  <a:pt x="3219450" y="1736405"/>
                  <a:pt x="3079430" y="1876425"/>
                  <a:pt x="2906706" y="1876425"/>
                </a:cubicBezTo>
                <a:lnTo>
                  <a:pt x="312744" y="1876425"/>
                </a:lnTo>
                <a:cubicBezTo>
                  <a:pt x="140020" y="1876425"/>
                  <a:pt x="0" y="1736405"/>
                  <a:pt x="0" y="1563681"/>
                </a:cubicBezTo>
                <a:lnTo>
                  <a:pt x="0" y="312744"/>
                </a:lnTo>
                <a:cubicBezTo>
                  <a:pt x="0" y="140020"/>
                  <a:pt x="140020" y="0"/>
                  <a:pt x="31274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F168D06-9905-AA5E-836A-BC48DDE21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8" t="24667" r="30556" b="29384"/>
          <a:stretch/>
        </p:blipFill>
        <p:spPr bwMode="auto">
          <a:xfrm>
            <a:off x="8429625" y="1876896"/>
            <a:ext cx="3219450" cy="1876425"/>
          </a:xfrm>
          <a:custGeom>
            <a:avLst/>
            <a:gdLst>
              <a:gd name="connsiteX0" fmla="*/ 312744 w 3219450"/>
              <a:gd name="connsiteY0" fmla="*/ 0 h 1876425"/>
              <a:gd name="connsiteX1" fmla="*/ 2906706 w 3219450"/>
              <a:gd name="connsiteY1" fmla="*/ 0 h 1876425"/>
              <a:gd name="connsiteX2" fmla="*/ 3219450 w 3219450"/>
              <a:gd name="connsiteY2" fmla="*/ 312744 h 1876425"/>
              <a:gd name="connsiteX3" fmla="*/ 3219450 w 3219450"/>
              <a:gd name="connsiteY3" fmla="*/ 1563681 h 1876425"/>
              <a:gd name="connsiteX4" fmla="*/ 2906706 w 3219450"/>
              <a:gd name="connsiteY4" fmla="*/ 1876425 h 1876425"/>
              <a:gd name="connsiteX5" fmla="*/ 312744 w 3219450"/>
              <a:gd name="connsiteY5" fmla="*/ 1876425 h 1876425"/>
              <a:gd name="connsiteX6" fmla="*/ 0 w 3219450"/>
              <a:gd name="connsiteY6" fmla="*/ 1563681 h 1876425"/>
              <a:gd name="connsiteX7" fmla="*/ 0 w 3219450"/>
              <a:gd name="connsiteY7" fmla="*/ 312744 h 1876425"/>
              <a:gd name="connsiteX8" fmla="*/ 312744 w 3219450"/>
              <a:gd name="connsiteY8" fmla="*/ 0 h 187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9450" h="1876425">
                <a:moveTo>
                  <a:pt x="312744" y="0"/>
                </a:moveTo>
                <a:lnTo>
                  <a:pt x="2906706" y="0"/>
                </a:lnTo>
                <a:cubicBezTo>
                  <a:pt x="3079430" y="0"/>
                  <a:pt x="3219450" y="140020"/>
                  <a:pt x="3219450" y="312744"/>
                </a:cubicBezTo>
                <a:lnTo>
                  <a:pt x="3219450" y="1563681"/>
                </a:lnTo>
                <a:cubicBezTo>
                  <a:pt x="3219450" y="1736405"/>
                  <a:pt x="3079430" y="1876425"/>
                  <a:pt x="2906706" y="1876425"/>
                </a:cubicBezTo>
                <a:lnTo>
                  <a:pt x="312744" y="1876425"/>
                </a:lnTo>
                <a:cubicBezTo>
                  <a:pt x="140020" y="1876425"/>
                  <a:pt x="0" y="1736405"/>
                  <a:pt x="0" y="1563681"/>
                </a:cubicBezTo>
                <a:lnTo>
                  <a:pt x="0" y="312744"/>
                </a:lnTo>
                <a:cubicBezTo>
                  <a:pt x="0" y="140020"/>
                  <a:pt x="140020" y="0"/>
                  <a:pt x="31274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29A49BF-FA66-3F2F-938A-D48DBBF08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87" y="41409"/>
            <a:ext cx="367240" cy="3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02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4EA347-4C34-6787-BBA7-4C01EE02D1F9}"/>
              </a:ext>
            </a:extLst>
          </p:cNvPr>
          <p:cNvSpPr/>
          <p:nvPr/>
        </p:nvSpPr>
        <p:spPr>
          <a:xfrm>
            <a:off x="0" y="508958"/>
            <a:ext cx="12192000" cy="6349042"/>
          </a:xfrm>
          <a:prstGeom prst="rect">
            <a:avLst/>
          </a:prstGeom>
          <a:gradFill>
            <a:gsLst>
              <a:gs pos="81000">
                <a:srgbClr val="1C0A17"/>
              </a:gs>
              <a:gs pos="0">
                <a:srgbClr val="2B0305"/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25739B-E791-2C9F-D10B-73B312071846}"/>
              </a:ext>
            </a:extLst>
          </p:cNvPr>
          <p:cNvSpPr txBox="1"/>
          <p:nvPr/>
        </p:nvSpPr>
        <p:spPr>
          <a:xfrm>
            <a:off x="0" y="869575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spc="600" dirty="0">
                <a:solidFill>
                  <a:srgbClr val="A538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Рабочие скриншоты</a:t>
            </a:r>
          </a:p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7D7DC4-55B2-91C9-8D6D-50A6EEC6D8B9}"/>
              </a:ext>
            </a:extLst>
          </p:cNvPr>
          <p:cNvSpPr/>
          <p:nvPr/>
        </p:nvSpPr>
        <p:spPr>
          <a:xfrm>
            <a:off x="0" y="-58900"/>
            <a:ext cx="12192000" cy="567858"/>
          </a:xfrm>
          <a:prstGeom prst="rect">
            <a:avLst/>
          </a:prstGeom>
          <a:gradFill flip="none" rotWithShape="1">
            <a:gsLst>
              <a:gs pos="49000">
                <a:srgbClr val="B23E0A"/>
              </a:gs>
              <a:gs pos="0">
                <a:srgbClr val="95337B"/>
              </a:gs>
              <a:gs pos="100000">
                <a:srgbClr val="B60E16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D75327-859D-8670-0FB2-B44906860391}"/>
              </a:ext>
            </a:extLst>
          </p:cNvPr>
          <p:cNvSpPr txBox="1"/>
          <p:nvPr/>
        </p:nvSpPr>
        <p:spPr>
          <a:xfrm>
            <a:off x="390179" y="5279706"/>
            <a:ext cx="295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200" dirty="0">
              <a:solidFill>
                <a:schemeClr val="bg1"/>
              </a:solidFill>
            </a:endParaRPr>
          </a:p>
          <a:p>
            <a:r>
              <a:rPr lang="ru-RU" sz="1200" b="1" dirty="0">
                <a:solidFill>
                  <a:srgbClr val="F67E47"/>
                </a:solidFill>
              </a:rPr>
              <a:t>Интерфейс десктоп приложения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EE4C5-2B03-F4AC-9B51-BDAAC67C1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79" y="1580855"/>
            <a:ext cx="2387525" cy="3789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67299-B068-C892-5A61-CF2E3682D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154" y="1577932"/>
            <a:ext cx="4462624" cy="2570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B53DB9-4B02-8738-94AD-C071DB010DBC}"/>
              </a:ext>
            </a:extLst>
          </p:cNvPr>
          <p:cNvSpPr txBox="1"/>
          <p:nvPr/>
        </p:nvSpPr>
        <p:spPr>
          <a:xfrm>
            <a:off x="3074154" y="4148336"/>
            <a:ext cx="2958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200" dirty="0">
              <a:solidFill>
                <a:schemeClr val="bg1"/>
              </a:solidFill>
            </a:endParaRPr>
          </a:p>
          <a:p>
            <a:r>
              <a:rPr lang="ru-RU" sz="1200" b="1" dirty="0">
                <a:solidFill>
                  <a:srgbClr val="F67E47"/>
                </a:solidFill>
              </a:rPr>
              <a:t>Главное меню интерактивного Телеграм-Бота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B3FA10-F3C9-C32A-2D51-12A0137BE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015" y="4399634"/>
            <a:ext cx="5577963" cy="22505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2289E0-A576-0240-CD86-46CF050E4703}"/>
              </a:ext>
            </a:extLst>
          </p:cNvPr>
          <p:cNvSpPr txBox="1"/>
          <p:nvPr/>
        </p:nvSpPr>
        <p:spPr>
          <a:xfrm>
            <a:off x="8821996" y="3884873"/>
            <a:ext cx="295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200" dirty="0">
              <a:solidFill>
                <a:schemeClr val="bg1"/>
              </a:solidFill>
            </a:endParaRPr>
          </a:p>
          <a:p>
            <a:r>
              <a:rPr lang="ru-RU" sz="1200" b="1" dirty="0">
                <a:solidFill>
                  <a:srgbClr val="F67E47"/>
                </a:solidFill>
              </a:rPr>
              <a:t>Работоспособность приложения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5856A0-6737-DD78-1520-75829B2E8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229" y="2227227"/>
            <a:ext cx="3751174" cy="175450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279A704-F5DD-2CB2-37C6-D43AEC5B6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287" y="41409"/>
            <a:ext cx="367240" cy="3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44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306</Words>
  <Application>Microsoft Office PowerPoint</Application>
  <PresentationFormat>Widescreen</PresentationFormat>
  <Paragraphs>100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Gaykalov</dc:creator>
  <cp:lastModifiedBy>Daniel Gaykalov</cp:lastModifiedBy>
  <cp:revision>2</cp:revision>
  <dcterms:created xsi:type="dcterms:W3CDTF">2025-06-03T18:20:29Z</dcterms:created>
  <dcterms:modified xsi:type="dcterms:W3CDTF">2025-06-05T21:41:54Z</dcterms:modified>
</cp:coreProperties>
</file>